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5" r:id="rId2"/>
    <p:sldMasterId id="2147483841" r:id="rId3"/>
    <p:sldMasterId id="2147483801" r:id="rId4"/>
    <p:sldMasterId id="2147483830" r:id="rId5"/>
    <p:sldMasterId id="2147483833" r:id="rId6"/>
    <p:sldMasterId id="2147483838" r:id="rId7"/>
  </p:sldMasterIdLst>
  <p:notesMasterIdLst>
    <p:notesMasterId r:id="rId48"/>
  </p:notesMasterIdLst>
  <p:sldIdLst>
    <p:sldId id="282" r:id="rId8"/>
    <p:sldId id="380" r:id="rId9"/>
    <p:sldId id="453" r:id="rId10"/>
    <p:sldId id="403" r:id="rId11"/>
    <p:sldId id="467" r:id="rId12"/>
    <p:sldId id="385" r:id="rId13"/>
    <p:sldId id="430" r:id="rId14"/>
    <p:sldId id="455" r:id="rId15"/>
    <p:sldId id="405" r:id="rId16"/>
    <p:sldId id="406" r:id="rId17"/>
    <p:sldId id="408" r:id="rId18"/>
    <p:sldId id="404" r:id="rId19"/>
    <p:sldId id="456" r:id="rId20"/>
    <p:sldId id="457" r:id="rId21"/>
    <p:sldId id="409" r:id="rId22"/>
    <p:sldId id="431" r:id="rId23"/>
    <p:sldId id="468" r:id="rId24"/>
    <p:sldId id="445" r:id="rId25"/>
    <p:sldId id="458" r:id="rId26"/>
    <p:sldId id="391" r:id="rId27"/>
    <p:sldId id="390" r:id="rId28"/>
    <p:sldId id="401" r:id="rId29"/>
    <p:sldId id="459" r:id="rId30"/>
    <p:sldId id="418" r:id="rId31"/>
    <p:sldId id="448" r:id="rId32"/>
    <p:sldId id="447" r:id="rId33"/>
    <p:sldId id="388" r:id="rId34"/>
    <p:sldId id="460" r:id="rId35"/>
    <p:sldId id="392" r:id="rId36"/>
    <p:sldId id="464" r:id="rId37"/>
    <p:sldId id="465" r:id="rId38"/>
    <p:sldId id="434" r:id="rId39"/>
    <p:sldId id="415" r:id="rId40"/>
    <p:sldId id="416" r:id="rId41"/>
    <p:sldId id="452" r:id="rId42"/>
    <p:sldId id="466" r:id="rId43"/>
    <p:sldId id="393" r:id="rId44"/>
    <p:sldId id="394" r:id="rId45"/>
    <p:sldId id="395" r:id="rId46"/>
    <p:sldId id="450" r:id="rId4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" id="{9BC906B2-097A-7845-A565-421D1059C282}">
          <p14:sldIdLst>
            <p14:sldId id="282"/>
          </p14:sldIdLst>
        </p14:section>
        <p14:section name="Interior" id="{D8A0EF47-F7BB-4040-A5CD-616C45D61098}">
          <p14:sldIdLst>
            <p14:sldId id="380"/>
            <p14:sldId id="453"/>
            <p14:sldId id="403"/>
            <p14:sldId id="467"/>
            <p14:sldId id="385"/>
            <p14:sldId id="430"/>
            <p14:sldId id="455"/>
            <p14:sldId id="405"/>
            <p14:sldId id="406"/>
            <p14:sldId id="408"/>
            <p14:sldId id="404"/>
            <p14:sldId id="456"/>
            <p14:sldId id="457"/>
            <p14:sldId id="409"/>
            <p14:sldId id="431"/>
            <p14:sldId id="468"/>
            <p14:sldId id="445"/>
            <p14:sldId id="458"/>
            <p14:sldId id="391"/>
            <p14:sldId id="390"/>
            <p14:sldId id="401"/>
            <p14:sldId id="459"/>
            <p14:sldId id="418"/>
            <p14:sldId id="448"/>
            <p14:sldId id="447"/>
            <p14:sldId id="388"/>
            <p14:sldId id="460"/>
            <p14:sldId id="392"/>
            <p14:sldId id="464"/>
            <p14:sldId id="465"/>
            <p14:sldId id="434"/>
            <p14:sldId id="415"/>
            <p14:sldId id="416"/>
            <p14:sldId id="452"/>
            <p14:sldId id="466"/>
            <p14:sldId id="393"/>
            <p14:sldId id="394"/>
            <p14:sldId id="395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02948-7126-6F1A-2930-09D89C7969AF}" name="Georgoulakis, Steve" initials="GS" userId="S::Steve.Georgoulakis@usaa.com::deb307e2-0cdd-47d4-8b1e-054ab4cef447" providerId="AD"/>
  <p188:author id="{7BEC8067-22B8-A118-C89C-40CA74C4A523}" name="Samantha Salazar" initials="SS" userId="S::ssalazar@mvculture.com::1d602b40-9561-46a7-82cd-14c05aaece5d" providerId="AD"/>
  <p188:author id="{89145C7F-C4FD-2B96-D275-C4C78430E811}" name="Sean Wood" initials="SW" userId="afb9e93939c3130d" providerId="Windows Liv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thleen M CIV USN NAS WBY WA (USA)" initials="JKMCUNWW(" lastIdx="1" clrIdx="0">
    <p:extLst>
      <p:ext uri="{19B8F6BF-5375-455C-9EA6-DF929625EA0E}">
        <p15:presenceInfo xmlns:p15="http://schemas.microsoft.com/office/powerpoint/2012/main" userId="S-1-5-21-283434708-1855628083-519896044-270537" providerId="AD"/>
      </p:ext>
    </p:extLst>
  </p:cmAuthor>
  <p:cmAuthor id="2" name="Armstrong-Milete, Kendra T CTR NAS Corpus Christi, N9" initials="AKTCNCCN" lastIdx="3" clrIdx="1">
    <p:extLst>
      <p:ext uri="{19B8F6BF-5375-455C-9EA6-DF929625EA0E}">
        <p15:presenceInfo xmlns:p15="http://schemas.microsoft.com/office/powerpoint/2012/main" userId="S-1-5-21-283434708-1855628083-519896044-5502800" providerId="AD"/>
      </p:ext>
    </p:extLst>
  </p:cmAuthor>
  <p:cmAuthor id="3" name="Baker, John C CIV CNIC HQ, N911" initials="JCB" lastIdx="14" clrIdx="2">
    <p:extLst>
      <p:ext uri="{19B8F6BF-5375-455C-9EA6-DF929625EA0E}">
        <p15:presenceInfo xmlns:p15="http://schemas.microsoft.com/office/powerpoint/2012/main" userId="Baker, John C CIV CNIC HQ, N911" providerId="None"/>
      </p:ext>
    </p:extLst>
  </p:cmAuthor>
  <p:cmAuthor id="4" name="Casey-Macias, Catherine" initials="CMC" lastIdx="28" clrIdx="3">
    <p:extLst>
      <p:ext uri="{19B8F6BF-5375-455C-9EA6-DF929625EA0E}">
        <p15:presenceInfo xmlns:p15="http://schemas.microsoft.com/office/powerpoint/2012/main" userId="S::Catherine.Casey-Macias@usaa.com::3d950b72-5456-4272-a83a-12fa3133bb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2B608B"/>
    <a:srgbClr val="EDB21B"/>
    <a:srgbClr val="EB8D36"/>
    <a:srgbClr val="4D2070"/>
    <a:srgbClr val="AB344A"/>
    <a:srgbClr val="D6B059"/>
    <a:srgbClr val="033A61"/>
    <a:srgbClr val="3E3E3F"/>
    <a:srgbClr val="D0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400" autoAdjust="0"/>
  </p:normalViewPr>
  <p:slideViewPr>
    <p:cSldViewPr snapToGrid="0" snapToObjects="1">
      <p:cViewPr varScale="1">
        <p:scale>
          <a:sx n="57" d="100"/>
          <a:sy n="57" d="100"/>
        </p:scale>
        <p:origin x="72" y="402"/>
      </p:cViewPr>
      <p:guideLst/>
    </p:cSldViewPr>
  </p:slideViewPr>
  <p:outlineViewPr>
    <p:cViewPr>
      <p:scale>
        <a:sx n="33" d="100"/>
        <a:sy n="33" d="100"/>
      </p:scale>
      <p:origin x="0" y="-7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76C-582D-524B-BFE1-27F98059DCF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9D3-4FD5-7346-98F4-B0A01A7C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2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5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0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98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0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44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35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7A9D3-4FD5-7346-98F4-B0A01A7CFF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00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0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52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2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2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9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23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7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0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77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2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1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1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43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03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6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8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6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59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562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70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938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4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85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61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3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B329D1B-4694-EE49-A273-14FAF3BB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088" y="2648772"/>
            <a:ext cx="3223350" cy="199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aseline="0">
                <a:solidFill>
                  <a:srgbClr val="004072"/>
                </a:solidFill>
                <a:latin typeface="A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6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0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36466"/>
                </a:solidFill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EDD10EF-4869-3D4C-9367-1604606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CA1877-EDA6-A043-9E70-CEBBFDB5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0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42B5F-B18C-4108-67BF-77534523A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0821" cy="6855616"/>
          </a:xfrm>
          <a:prstGeom prst="rect">
            <a:avLst/>
          </a:prstGeom>
        </p:spPr>
      </p:pic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B182BA9F-E571-E949-B710-C999D25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48" y="2409901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282C9E77-795C-B6FB-0415-C54D1D60F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7C7A1E-5B5E-6101-53C6-4DBBE2EE25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0793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CB25A5-13BC-0C97-3496-14E5989E29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" y="-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68525A21-B491-3C74-2FD5-13B55658C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098604" cy="6823953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5" y="36512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535" y="1825625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F9F6-CDC6-6468-EC1F-9A8C745CC3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31122-80BB-DD6E-B657-F6A28B11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2A984A-1987-8C44-AA9C-0507C9EA1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B7147E33-40F0-A280-7158-451E1580D799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0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7EDEC9D-708B-DDB7-90E3-196CF19497A3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2B2A-9564-85FD-B586-EC86EE8A3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Videos/Navy%20Marriage%20Video%2009%20-%20Credit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746C95-DCE8-E622-5082-43B8F3DBE8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80614" y="3522651"/>
            <a:ext cx="4440264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First Duty Station </a:t>
            </a:r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B3C58C44-340D-1748-BCBF-947D55D091C1}"/>
              </a:ext>
            </a:extLst>
          </p:cNvPr>
          <p:cNvSpPr txBox="1">
            <a:spLocks/>
          </p:cNvSpPr>
          <p:nvPr/>
        </p:nvSpPr>
        <p:spPr>
          <a:xfrm>
            <a:off x="7715023" y="110915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DD6F6A9-2B68-5642-CDE5-2A1692B4F2FE}"/>
              </a:ext>
            </a:extLst>
          </p:cNvPr>
          <p:cNvSpPr txBox="1"/>
          <p:nvPr/>
        </p:nvSpPr>
        <p:spPr>
          <a:xfrm>
            <a:off x="4443210" y="4283792"/>
            <a:ext cx="1899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1300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OPNAV-FDSFRT-2.0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65AF25A3-0AD7-406E-A073-D61DCB352AED}"/>
              </a:ext>
            </a:extLst>
          </p:cNvPr>
          <p:cNvSpPr txBox="1"/>
          <p:nvPr/>
        </p:nvSpPr>
        <p:spPr>
          <a:xfrm>
            <a:off x="268095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OPNAV-FDSFRT-2.0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10361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F186ED-B57F-D1F2-2E65-B988AE381C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-23640"/>
            <a:ext cx="95653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Servicemembers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Civil </a:t>
            </a:r>
            <a:r>
              <a:rPr kumimoji="0" lang="en-US" sz="3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Relief</a:t>
            </a:r>
            <a:r>
              <a:rPr kumimoji="0" lang="en-US" sz="3200" b="1" i="0" u="none" strike="noStrike" kern="1200" cap="none" spc="-22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 </a:t>
            </a:r>
          </a:p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Act (SCRA)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DF6D9575-7EEB-187A-4438-71B2418FD95E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565708" cy="478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Contracts for debts prior to qualifying military orders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Loan rate capped at 6%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Terminate residential or auto lease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Cancel cellphone service contract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Stay civil judgments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Eviction and foreclosure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Default judgment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Property repossession or seizure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Insurance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Life insurance premium payments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Health insurance reinstatement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State income tax statutes</a:t>
            </a:r>
          </a:p>
        </p:txBody>
      </p:sp>
      <p:pic>
        <p:nvPicPr>
          <p:cNvPr id="11" name="Picture 10" descr="Paper with hand icon indicating additional resource.">
            <a:extLst>
              <a:ext uri="{FF2B5EF4-FFF2-40B4-BE49-F238E27FC236}">
                <a16:creationId xmlns:a16="http://schemas.microsoft.com/office/drawing/2014/main" id="{CE87533D-0AFF-610D-8D04-AA6FA336D0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3B2BE0-73D9-EF79-D026-F3DB45E2480F}"/>
              </a:ext>
            </a:extLst>
          </p:cNvPr>
          <p:cNvSpPr txBox="1"/>
          <p:nvPr/>
        </p:nvSpPr>
        <p:spPr>
          <a:xfrm>
            <a:off x="808602" y="6414560"/>
            <a:ext cx="4305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Consumer Protection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401270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DA9BD3-89B8-F5A2-8EE5-027453E234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Lending Act (MLA)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FD2E2-5BFB-51B7-5771-8B01713C4A00}"/>
              </a:ext>
            </a:extLst>
          </p:cNvPr>
          <p:cNvSpPr txBox="1">
            <a:spLocks/>
          </p:cNvSpPr>
          <p:nvPr/>
        </p:nvSpPr>
        <p:spPr>
          <a:xfrm>
            <a:off x="1094643" y="1577641"/>
            <a:ext cx="7655657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Protection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from predatory lending</a:t>
            </a:r>
            <a:endParaRPr lang="en-US" spc="-5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Protects active duty, active Guard / reserves, dependents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Interest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rate capped at 36% on most consumer loans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Peer-to-peer loans not covered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Loans made outside U.S. not covered</a:t>
            </a:r>
            <a:endParaRPr lang="en-US" spc="-5" dirty="0">
              <a:latin typeface="Arial"/>
              <a:cs typeface="Arial"/>
            </a:endParaRPr>
          </a:p>
          <a:p>
            <a:pPr marL="241300" indent="-228600">
              <a:lnSpc>
                <a:spcPct val="15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2400" spc="-5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4F014BCE-FF3F-2C1B-2C96-89781DE3CF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A5143F-8973-46D6-6FC7-3007187B6C1F}"/>
              </a:ext>
            </a:extLst>
          </p:cNvPr>
          <p:cNvSpPr txBox="1"/>
          <p:nvPr/>
        </p:nvSpPr>
        <p:spPr>
          <a:xfrm>
            <a:off x="808602" y="6414560"/>
            <a:ext cx="4305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Consumer Protection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51499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8525978-5B36-AE57-17C5-E3D0900890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Misleading Consumer Practices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7A664504-AF12-3952-0CDD-44DD851BE84A}"/>
              </a:ext>
            </a:extLst>
          </p:cNvPr>
          <p:cNvSpPr txBox="1">
            <a:spLocks/>
          </p:cNvSpPr>
          <p:nvPr/>
        </p:nvSpPr>
        <p:spPr>
          <a:xfrm>
            <a:off x="1094642" y="1578401"/>
            <a:ext cx="6554077" cy="417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Recognize scams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Multilevel marketing / pyramid scheme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Get rich quick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Too good to be true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Protect yourself</a:t>
            </a:r>
            <a:endParaRPr lang="en-US" dirty="0"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Needs, wants, wishes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 shop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Sleep on it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Report a complaint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355583" lvl="1" indent="0">
              <a:spcBef>
                <a:spcPts val="690"/>
              </a:spcBef>
              <a:buFont typeface="Wingdings" pitchFamily="2" charset="2"/>
              <a:buNone/>
              <a:tabLst>
                <a:tab pos="240665" algn="l"/>
                <a:tab pos="241300" algn="l"/>
              </a:tabLst>
            </a:pPr>
            <a:endParaRPr lang="en-US" spc="-5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9918CB6A-BF65-4F84-01BA-093596895A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633751-E034-1B42-6496-D4893705687B}"/>
              </a:ext>
            </a:extLst>
          </p:cNvPr>
          <p:cNvSpPr txBox="1"/>
          <p:nvPr/>
        </p:nvSpPr>
        <p:spPr>
          <a:xfrm>
            <a:off x="808602" y="6414560"/>
            <a:ext cx="4305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of Help for Military Consumers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886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D134D4C-802D-9864-F622-C798162523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Protect Your Credit Reputation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AC8CA-52F4-8B6B-7EA1-BC76C260A595}"/>
              </a:ext>
            </a:extLst>
          </p:cNvPr>
          <p:cNvSpPr txBox="1">
            <a:spLocks/>
          </p:cNvSpPr>
          <p:nvPr/>
        </p:nvSpPr>
        <p:spPr>
          <a:xfrm>
            <a:off x="1089685" y="1577641"/>
            <a:ext cx="5910675" cy="534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Create healthy habits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Establish banking and credit system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Pay bills on time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Pay off credit cards monthly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Reconcile statements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Safeguard information</a:t>
            </a: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Understanding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Credit reports </a:t>
            </a:r>
            <a:endParaRPr lang="en-US" i="1" spc="45" dirty="0"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Credit scores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Only apply if you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need credit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Review credit report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https://www.annualcreditreport.com/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Take advantage of free credit monitoring</a:t>
            </a:r>
          </a:p>
          <a:p>
            <a:pPr marL="241300" indent="-228600">
              <a:lnSpc>
                <a:spcPct val="15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2400" spc="-5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12" name="Group 11" descr="Protect your credit reputation pie chart.">
            <a:extLst>
              <a:ext uri="{FF2B5EF4-FFF2-40B4-BE49-F238E27FC236}">
                <a16:creationId xmlns:a16="http://schemas.microsoft.com/office/drawing/2014/main" id="{80B0AEC5-BD71-55FF-B702-7E59650EF5A0}"/>
              </a:ext>
            </a:extLst>
          </p:cNvPr>
          <p:cNvGrpSpPr/>
          <p:nvPr/>
        </p:nvGrpSpPr>
        <p:grpSpPr>
          <a:xfrm>
            <a:off x="5017227" y="2195615"/>
            <a:ext cx="4002082" cy="3631818"/>
            <a:chOff x="5105970" y="2192742"/>
            <a:chExt cx="3588638" cy="3573183"/>
          </a:xfrm>
        </p:grpSpPr>
        <p:pic>
          <p:nvPicPr>
            <p:cNvPr id="20" name="Picture 19">
              <a:hlinkClick r:id="rId3" action="ppaction://hlinkfile"/>
              <a:extLst>
                <a:ext uri="{FF2B5EF4-FFF2-40B4-BE49-F238E27FC236}">
                  <a16:creationId xmlns:a16="http://schemas.microsoft.com/office/drawing/2014/main" id="{ECA75CC5-4B4F-C736-F640-2C9FCA4C6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575" y="2192742"/>
              <a:ext cx="3405033" cy="35731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964794-444E-B17F-C2E7-C4329EA77C1D}"/>
                </a:ext>
              </a:extLst>
            </p:cNvPr>
            <p:cNvSpPr/>
            <p:nvPr/>
          </p:nvSpPr>
          <p:spPr>
            <a:xfrm>
              <a:off x="7201889" y="3284562"/>
              <a:ext cx="1244477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B19F61-7AC4-09A4-500C-A3C509825079}"/>
                </a:ext>
              </a:extLst>
            </p:cNvPr>
            <p:cNvSpPr/>
            <p:nvPr/>
          </p:nvSpPr>
          <p:spPr>
            <a:xfrm>
              <a:off x="6219442" y="4166179"/>
              <a:ext cx="124447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Amounts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Owed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73F256-2EF0-9BF8-5A0A-C43E53BE7F80}"/>
                </a:ext>
              </a:extLst>
            </p:cNvPr>
            <p:cNvSpPr/>
            <p:nvPr/>
          </p:nvSpPr>
          <p:spPr>
            <a:xfrm>
              <a:off x="5105970" y="3381686"/>
              <a:ext cx="16046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Length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 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F0334-0B8C-6B51-AAA3-5F6D0905F2CB}"/>
                </a:ext>
              </a:extLst>
            </p:cNvPr>
            <p:cNvSpPr/>
            <p:nvPr/>
          </p:nvSpPr>
          <p:spPr>
            <a:xfrm>
              <a:off x="6600300" y="2434771"/>
              <a:ext cx="799086" cy="100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Types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F4E62B-E45C-3988-0EA8-D4EDB05DA06A}"/>
                </a:ext>
              </a:extLst>
            </p:cNvPr>
            <p:cNvSpPr/>
            <p:nvPr/>
          </p:nvSpPr>
          <p:spPr>
            <a:xfrm>
              <a:off x="5951658" y="2704915"/>
              <a:ext cx="799086" cy="79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</a:t>
              </a:r>
              <a:r>
                <a:rPr kumimoji="0" lang="en-US" sz="105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8F77C3A1-DA28-A539-240B-D903D0DBB3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8ECFCC-260C-6E42-0F0E-B0C078089DE2}"/>
              </a:ext>
            </a:extLst>
          </p:cNvPr>
          <p:cNvSpPr txBox="1"/>
          <p:nvPr/>
        </p:nvSpPr>
        <p:spPr>
          <a:xfrm>
            <a:off x="808602" y="6414560"/>
            <a:ext cx="4305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Credit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</p:spTree>
    <p:extLst>
      <p:ext uri="{BB962C8B-B14F-4D97-AF65-F5344CB8AC3E}">
        <p14:creationId xmlns:p14="http://schemas.microsoft.com/office/powerpoint/2010/main" val="47486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6DD53F-574E-2FDD-2C9F-F6163AC76E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9944" y="3119870"/>
            <a:ext cx="746405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Major Purchases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07D31D1A-6705-0212-C8C1-B4408D6490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2ECE2B-43CE-65C4-F46F-A6CE7A98C17F}"/>
              </a:ext>
            </a:extLst>
          </p:cNvPr>
          <p:cNvSpPr txBox="1"/>
          <p:nvPr/>
        </p:nvSpPr>
        <p:spPr>
          <a:xfrm>
            <a:off x="808602" y="6414560"/>
            <a:ext cx="4305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Duty Station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123435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2CA22E1-02F5-7754-A1EF-A8B80E46B1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Major Purchases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1BBB9EA-37A2-74B0-D070-EDBB0D0DFA5C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554076" cy="4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Think first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Logic over emotion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Understand additional costs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Consider potential life changes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/>
                <a:cs typeface="Arial"/>
              </a:rPr>
              <a:t>Shop around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/>
                <a:cs typeface="Arial"/>
              </a:rPr>
              <a:t>Cash or credit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Avoid trouble</a:t>
            </a:r>
            <a:endParaRPr lang="en-US" dirty="0"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Needs, wants, wishes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Seek helpful guidance</a:t>
            </a:r>
            <a:endParaRPr lang="en-US" spc="-5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6" name="Picture 5" descr="Paper with hand icon indicating additional resource.">
            <a:extLst>
              <a:ext uri="{FF2B5EF4-FFF2-40B4-BE49-F238E27FC236}">
                <a16:creationId xmlns:a16="http://schemas.microsoft.com/office/drawing/2014/main" id="{8B09E6B4-9624-6623-E7C2-54FDFB91DC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A60095-ADED-9EB2-1AC0-7EE8E2761971}"/>
              </a:ext>
            </a:extLst>
          </p:cNvPr>
          <p:cNvSpPr txBox="1"/>
          <p:nvPr/>
        </p:nvSpPr>
        <p:spPr>
          <a:xfrm>
            <a:off x="808602" y="6414560"/>
            <a:ext cx="483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Purchases and 5 Rules of Buying a House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79381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E9B0E-BBC5-13B6-AC96-731D1EED4C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Financing a Major Purchase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E0F098F6-9E02-2603-2663-8519097127F1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2" cy="3426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Plan ahead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Know your needs and budget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Educate yourself and be prepared financially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Seek assistance from the Fleet and Family Support Center (FFSC)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Attend a Car Buying or Home-Buying class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Schedule an individual appointment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90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DE4D664-ABCD-261C-F4E6-9652258692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Car-Buying Basics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grpSp>
        <p:nvGrpSpPr>
          <p:cNvPr id="7" name="Group 6" descr="Car-Buying Basics table.">
            <a:extLst>
              <a:ext uri="{FF2B5EF4-FFF2-40B4-BE49-F238E27FC236}">
                <a16:creationId xmlns:a16="http://schemas.microsoft.com/office/drawing/2014/main" id="{778BB5DB-9A63-5C37-362F-BEA826DDBB29}"/>
              </a:ext>
            </a:extLst>
          </p:cNvPr>
          <p:cNvGrpSpPr/>
          <p:nvPr/>
        </p:nvGrpSpPr>
        <p:grpSpPr>
          <a:xfrm>
            <a:off x="1370319" y="1227192"/>
            <a:ext cx="7416249" cy="4343877"/>
            <a:chOff x="1133252" y="1328790"/>
            <a:chExt cx="7416249" cy="43438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E5648E-A5F9-4D4C-B4BD-9430C7BC3C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33252" y="1497043"/>
              <a:ext cx="7416249" cy="4175624"/>
              <a:chOff x="1693438" y="2495166"/>
              <a:chExt cx="6393466" cy="359976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C0EFA0F-C9F0-6A44-A83A-AD299D966189}"/>
                  </a:ext>
                </a:extLst>
              </p:cNvPr>
              <p:cNvGrpSpPr/>
              <p:nvPr/>
            </p:nvGrpSpPr>
            <p:grpSpPr>
              <a:xfrm>
                <a:off x="1748183" y="2706817"/>
                <a:ext cx="5647633" cy="1443400"/>
                <a:chOff x="3723172" y="242612"/>
                <a:chExt cx="5647633" cy="1443400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7BCA3249-F0E2-8547-BFF2-EDA2D0542780}"/>
                    </a:ext>
                  </a:extLst>
                </p:cNvPr>
                <p:cNvCxnSpPr/>
                <p:nvPr/>
              </p:nvCxnSpPr>
              <p:spPr>
                <a:xfrm>
                  <a:off x="4475408" y="959476"/>
                  <a:ext cx="914400" cy="0"/>
                </a:xfrm>
                <a:prstGeom prst="line">
                  <a:avLst/>
                </a:prstGeom>
                <a:ln w="19050">
                  <a:solidFill>
                    <a:srgbClr val="2B60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CA7D21A-42BC-F14B-8BD6-50F6CE8821DA}"/>
                    </a:ext>
                  </a:extLst>
                </p:cNvPr>
                <p:cNvCxnSpPr/>
                <p:nvPr/>
              </p:nvCxnSpPr>
              <p:spPr>
                <a:xfrm>
                  <a:off x="4475408" y="1448873"/>
                  <a:ext cx="914400" cy="0"/>
                </a:xfrm>
                <a:prstGeom prst="line">
                  <a:avLst/>
                </a:prstGeom>
                <a:ln w="19050">
                  <a:solidFill>
                    <a:srgbClr val="2B60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85EF53F-1BB3-314F-9A0E-FC2B2CEAE674}"/>
                    </a:ext>
                  </a:extLst>
                </p:cNvPr>
                <p:cNvCxnSpPr/>
                <p:nvPr/>
              </p:nvCxnSpPr>
              <p:spPr>
                <a:xfrm>
                  <a:off x="4475408" y="457200"/>
                  <a:ext cx="914400" cy="0"/>
                </a:xfrm>
                <a:prstGeom prst="line">
                  <a:avLst/>
                </a:prstGeom>
                <a:ln w="19050">
                  <a:solidFill>
                    <a:srgbClr val="2B60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13B7F6E-A227-524F-8153-AE1F9DD7864A}"/>
                    </a:ext>
                  </a:extLst>
                </p:cNvPr>
                <p:cNvSpPr/>
                <p:nvPr/>
              </p:nvSpPr>
              <p:spPr>
                <a:xfrm>
                  <a:off x="3723172" y="243578"/>
                  <a:ext cx="848828" cy="1442434"/>
                </a:xfrm>
                <a:prstGeom prst="rect">
                  <a:avLst/>
                </a:prstGeom>
                <a:solidFill>
                  <a:srgbClr val="004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r>
                    <a:rPr lang="en-US" sz="3000" b="1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</a:p>
                <a:p>
                  <a:pPr algn="ctr"/>
                  <a:r>
                    <a:rPr lang="en-US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APR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90D9D4FC-1CD5-1D4D-A758-BAC70646227A}"/>
                    </a:ext>
                  </a:extLst>
                </p:cNvPr>
                <p:cNvSpPr/>
                <p:nvPr/>
              </p:nvSpPr>
              <p:spPr>
                <a:xfrm>
                  <a:off x="4619970" y="242612"/>
                  <a:ext cx="519363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/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Years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05FBA9B-60B5-A44D-BFC4-51ED9EFF1824}"/>
                    </a:ext>
                  </a:extLst>
                </p:cNvPr>
                <p:cNvSpPr/>
                <p:nvPr/>
              </p:nvSpPr>
              <p:spPr>
                <a:xfrm>
                  <a:off x="4619970" y="743907"/>
                  <a:ext cx="519363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  <a:p>
                  <a:pPr algn="ctr"/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Years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D6A32CE-6093-EF4E-8CC2-D8537C931C60}"/>
                    </a:ext>
                  </a:extLst>
                </p:cNvPr>
                <p:cNvSpPr/>
                <p:nvPr/>
              </p:nvSpPr>
              <p:spPr>
                <a:xfrm>
                  <a:off x="4619971" y="1239744"/>
                  <a:ext cx="519362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/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Years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3A1551B-CFA0-6D42-9F9B-6BBB747B514C}"/>
                    </a:ext>
                  </a:extLst>
                </p:cNvPr>
                <p:cNvSpPr/>
                <p:nvPr/>
              </p:nvSpPr>
              <p:spPr>
                <a:xfrm>
                  <a:off x="5198050" y="248071"/>
                  <a:ext cx="830688" cy="431442"/>
                </a:xfrm>
                <a:prstGeom prst="rect">
                  <a:avLst/>
                </a:prstGeom>
                <a:solidFill>
                  <a:srgbClr val="004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78C83BB-6136-C043-B606-5816F0A8B85F}"/>
                    </a:ext>
                  </a:extLst>
                </p:cNvPr>
                <p:cNvSpPr/>
                <p:nvPr/>
              </p:nvSpPr>
              <p:spPr>
                <a:xfrm>
                  <a:off x="6028737" y="248071"/>
                  <a:ext cx="830688" cy="431442"/>
                </a:xfrm>
                <a:prstGeom prst="rect">
                  <a:avLst/>
                </a:prstGeom>
                <a:solidFill>
                  <a:srgbClr val="D6B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A48C7F20-502C-304A-BA0A-5A8EFD6DA87D}"/>
                    </a:ext>
                  </a:extLst>
                </p:cNvPr>
                <p:cNvSpPr/>
                <p:nvPr/>
              </p:nvSpPr>
              <p:spPr>
                <a:xfrm>
                  <a:off x="6852985" y="248071"/>
                  <a:ext cx="830688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511F229B-0D75-DA46-AE08-3B71CE1587BD}"/>
                    </a:ext>
                  </a:extLst>
                </p:cNvPr>
                <p:cNvSpPr/>
                <p:nvPr/>
              </p:nvSpPr>
              <p:spPr>
                <a:xfrm>
                  <a:off x="5256001" y="320457"/>
                  <a:ext cx="2712656" cy="2387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456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 36                </a:t>
                  </a:r>
                  <a:r>
                    <a:rPr lang="en-US" sz="1200" baseline="300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15,000           </a:t>
                  </a:r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1,428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F1E311B-8E96-2440-A902-8355CBD49A24}"/>
                    </a:ext>
                  </a:extLst>
                </p:cNvPr>
                <p:cNvSpPr/>
                <p:nvPr/>
              </p:nvSpPr>
              <p:spPr>
                <a:xfrm>
                  <a:off x="5198050" y="737468"/>
                  <a:ext cx="830688" cy="431442"/>
                </a:xfrm>
                <a:prstGeom prst="rect">
                  <a:avLst/>
                </a:prstGeom>
                <a:solidFill>
                  <a:srgbClr val="004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A769148-1846-6F4F-BB80-2BBECA6A4954}"/>
                    </a:ext>
                  </a:extLst>
                </p:cNvPr>
                <p:cNvSpPr/>
                <p:nvPr/>
              </p:nvSpPr>
              <p:spPr>
                <a:xfrm>
                  <a:off x="6028737" y="737468"/>
                  <a:ext cx="830688" cy="431442"/>
                </a:xfrm>
                <a:prstGeom prst="rect">
                  <a:avLst/>
                </a:prstGeom>
                <a:solidFill>
                  <a:srgbClr val="D6B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68D48652-260E-BB45-AD7D-BC1802D3E8A1}"/>
                    </a:ext>
                  </a:extLst>
                </p:cNvPr>
                <p:cNvSpPr/>
                <p:nvPr/>
              </p:nvSpPr>
              <p:spPr>
                <a:xfrm>
                  <a:off x="6852984" y="737468"/>
                  <a:ext cx="1751529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AC1668F-58F8-6740-B7EA-98849A1940E6}"/>
                    </a:ext>
                  </a:extLst>
                </p:cNvPr>
                <p:cNvSpPr/>
                <p:nvPr/>
              </p:nvSpPr>
              <p:spPr>
                <a:xfrm>
                  <a:off x="5264055" y="814689"/>
                  <a:ext cx="2323027" cy="2387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352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 48                </a:t>
                  </a:r>
                  <a:r>
                    <a:rPr lang="en-US" sz="1200" baseline="300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15,000          </a:t>
                  </a:r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1,909</a:t>
                  </a: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FE0CD5E8-85BE-F444-8AC0-55E66E3E2AE6}"/>
                    </a:ext>
                  </a:extLst>
                </p:cNvPr>
                <p:cNvSpPr/>
                <p:nvPr/>
              </p:nvSpPr>
              <p:spPr>
                <a:xfrm>
                  <a:off x="5198050" y="1239744"/>
                  <a:ext cx="830688" cy="431442"/>
                </a:xfrm>
                <a:prstGeom prst="rect">
                  <a:avLst/>
                </a:prstGeom>
                <a:solidFill>
                  <a:srgbClr val="004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1D5F317-A42B-4248-80EF-EAC668B1178B}"/>
                    </a:ext>
                  </a:extLst>
                </p:cNvPr>
                <p:cNvSpPr/>
                <p:nvPr/>
              </p:nvSpPr>
              <p:spPr>
                <a:xfrm>
                  <a:off x="6028737" y="1239744"/>
                  <a:ext cx="830688" cy="431442"/>
                </a:xfrm>
                <a:prstGeom prst="rect">
                  <a:avLst/>
                </a:prstGeom>
                <a:solidFill>
                  <a:srgbClr val="D6B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5C58BCF7-62AA-4540-8482-2C3943B8A9EB}"/>
                    </a:ext>
                  </a:extLst>
                </p:cNvPr>
                <p:cNvSpPr/>
                <p:nvPr/>
              </p:nvSpPr>
              <p:spPr>
                <a:xfrm>
                  <a:off x="6852984" y="1239744"/>
                  <a:ext cx="2517821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8FBADF2-0C78-8148-A7B8-0EDFF42FB7B6}"/>
                    </a:ext>
                  </a:extLst>
                </p:cNvPr>
                <p:cNvSpPr/>
                <p:nvPr/>
              </p:nvSpPr>
              <p:spPr>
                <a:xfrm>
                  <a:off x="5264055" y="1316965"/>
                  <a:ext cx="2323027" cy="2387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290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 60                </a:t>
                  </a:r>
                  <a:r>
                    <a:rPr lang="en-US" sz="1200" baseline="300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15,000          </a:t>
                  </a:r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2,400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CEDF30C-2DDB-334D-8417-1A45EF49354D}"/>
                    </a:ext>
                  </a:extLst>
                </p:cNvPr>
                <p:cNvSpPr/>
                <p:nvPr/>
              </p:nvSpPr>
              <p:spPr>
                <a:xfrm>
                  <a:off x="6718072" y="277758"/>
                  <a:ext cx="34233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endPara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A3C568-7F40-8747-9E0B-8EBDF24A9627}"/>
                  </a:ext>
                </a:extLst>
              </p:cNvPr>
              <p:cNvSpPr txBox="1"/>
              <p:nvPr/>
            </p:nvSpPr>
            <p:spPr>
              <a:xfrm>
                <a:off x="1700965" y="2495166"/>
                <a:ext cx="1110225" cy="238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Interest Rate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D010D-AD61-E640-8953-466DE0B1D9F7}"/>
                  </a:ext>
                </a:extLst>
              </p:cNvPr>
              <p:cNvSpPr txBox="1"/>
              <p:nvPr/>
            </p:nvSpPr>
            <p:spPr>
              <a:xfrm>
                <a:off x="2604906" y="2495166"/>
                <a:ext cx="753147" cy="27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Length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B450EE-8E1C-7140-A9E1-6ECCFB399963}"/>
                  </a:ext>
                </a:extLst>
              </p:cNvPr>
              <p:cNvSpPr txBox="1"/>
              <p:nvPr/>
            </p:nvSpPr>
            <p:spPr>
              <a:xfrm>
                <a:off x="3246203" y="2495166"/>
                <a:ext cx="927173" cy="27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Payments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A50AF6-090A-F748-BA31-7342DBCB0840}"/>
                  </a:ext>
                </a:extLst>
              </p:cNvPr>
              <p:cNvSpPr txBox="1"/>
              <p:nvPr/>
            </p:nvSpPr>
            <p:spPr>
              <a:xfrm>
                <a:off x="5669842" y="2770076"/>
                <a:ext cx="7377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aseline="300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en-US" sz="12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16,428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CE2EDE-E9B1-AC42-89E3-7A01713AB017}"/>
                  </a:ext>
                </a:extLst>
              </p:cNvPr>
              <p:cNvSpPr txBox="1"/>
              <p:nvPr/>
            </p:nvSpPr>
            <p:spPr>
              <a:xfrm>
                <a:off x="6629524" y="3278893"/>
                <a:ext cx="710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aseline="300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en-US" sz="12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16,909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C8E192-FC32-4347-8813-8728E120E34A}"/>
                  </a:ext>
                </a:extLst>
              </p:cNvPr>
              <p:cNvSpPr txBox="1"/>
              <p:nvPr/>
            </p:nvSpPr>
            <p:spPr>
              <a:xfrm>
                <a:off x="7376453" y="3796677"/>
                <a:ext cx="710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aseline="300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en-US" sz="12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17,400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3876E86-48AA-384B-BB4F-8162DAECDBD4}"/>
                  </a:ext>
                </a:extLst>
              </p:cNvPr>
              <p:cNvGrpSpPr/>
              <p:nvPr/>
            </p:nvGrpSpPr>
            <p:grpSpPr>
              <a:xfrm>
                <a:off x="1748183" y="4652493"/>
                <a:ext cx="5647633" cy="1442434"/>
                <a:chOff x="3723172" y="243578"/>
                <a:chExt cx="5647633" cy="1442434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20AB043-5D92-8041-8583-BB5F0B22D640}"/>
                    </a:ext>
                  </a:extLst>
                </p:cNvPr>
                <p:cNvCxnSpPr/>
                <p:nvPr/>
              </p:nvCxnSpPr>
              <p:spPr>
                <a:xfrm>
                  <a:off x="4475408" y="959476"/>
                  <a:ext cx="914400" cy="0"/>
                </a:xfrm>
                <a:prstGeom prst="line">
                  <a:avLst/>
                </a:prstGeom>
                <a:ln w="19050">
                  <a:solidFill>
                    <a:srgbClr val="2B60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44573A8-4D23-5546-A3EF-F5FB9E9A5658}"/>
                    </a:ext>
                  </a:extLst>
                </p:cNvPr>
                <p:cNvCxnSpPr/>
                <p:nvPr/>
              </p:nvCxnSpPr>
              <p:spPr>
                <a:xfrm>
                  <a:off x="4475408" y="1448873"/>
                  <a:ext cx="914400" cy="0"/>
                </a:xfrm>
                <a:prstGeom prst="line">
                  <a:avLst/>
                </a:prstGeom>
                <a:ln w="19050">
                  <a:solidFill>
                    <a:srgbClr val="2B60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C8A7D12-A786-A242-AA17-5058694CF08F}"/>
                    </a:ext>
                  </a:extLst>
                </p:cNvPr>
                <p:cNvCxnSpPr/>
                <p:nvPr/>
              </p:nvCxnSpPr>
              <p:spPr>
                <a:xfrm>
                  <a:off x="4475408" y="457200"/>
                  <a:ext cx="914400" cy="0"/>
                </a:xfrm>
                <a:prstGeom prst="line">
                  <a:avLst/>
                </a:prstGeom>
                <a:ln w="19050">
                  <a:solidFill>
                    <a:srgbClr val="2B60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4255E86-EABA-4843-B293-6F82AF6A692A}"/>
                    </a:ext>
                  </a:extLst>
                </p:cNvPr>
                <p:cNvSpPr/>
                <p:nvPr/>
              </p:nvSpPr>
              <p:spPr>
                <a:xfrm>
                  <a:off x="3723172" y="243578"/>
                  <a:ext cx="848828" cy="1442434"/>
                </a:xfrm>
                <a:prstGeom prst="rect">
                  <a:avLst/>
                </a:prstGeom>
                <a:solidFill>
                  <a:srgbClr val="004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r>
                    <a:rPr lang="en-US" sz="3000" b="1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</a:p>
                <a:p>
                  <a:pPr algn="ctr"/>
                  <a:r>
                    <a:rPr lang="en-US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APR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7285220-71F9-D041-8FF8-BCDD613A4CF4}"/>
                    </a:ext>
                  </a:extLst>
                </p:cNvPr>
                <p:cNvSpPr/>
                <p:nvPr/>
              </p:nvSpPr>
              <p:spPr>
                <a:xfrm>
                  <a:off x="4615274" y="248071"/>
                  <a:ext cx="519969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/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Years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A9F10B5-3EC6-114B-AAA8-DBC9CF5637EE}"/>
                    </a:ext>
                  </a:extLst>
                </p:cNvPr>
                <p:cNvSpPr/>
                <p:nvPr/>
              </p:nvSpPr>
              <p:spPr>
                <a:xfrm>
                  <a:off x="4615274" y="743907"/>
                  <a:ext cx="519969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  <a:p>
                  <a:pPr algn="ctr"/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Years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A10252D-172C-544F-9D61-B1C720DDD809}"/>
                    </a:ext>
                  </a:extLst>
                </p:cNvPr>
                <p:cNvSpPr/>
                <p:nvPr/>
              </p:nvSpPr>
              <p:spPr>
                <a:xfrm>
                  <a:off x="4610657" y="1239744"/>
                  <a:ext cx="519969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/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Years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15B02BD-4D81-564A-B8E0-5DA7F2045CDE}"/>
                    </a:ext>
                  </a:extLst>
                </p:cNvPr>
                <p:cNvSpPr/>
                <p:nvPr/>
              </p:nvSpPr>
              <p:spPr>
                <a:xfrm>
                  <a:off x="5198050" y="248071"/>
                  <a:ext cx="830688" cy="431442"/>
                </a:xfrm>
                <a:prstGeom prst="rect">
                  <a:avLst/>
                </a:prstGeom>
                <a:solidFill>
                  <a:srgbClr val="004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BCF13CE-754F-8F47-A830-E4EFE0445A97}"/>
                    </a:ext>
                  </a:extLst>
                </p:cNvPr>
                <p:cNvSpPr/>
                <p:nvPr/>
              </p:nvSpPr>
              <p:spPr>
                <a:xfrm>
                  <a:off x="6028737" y="248071"/>
                  <a:ext cx="830688" cy="431442"/>
                </a:xfrm>
                <a:prstGeom prst="rect">
                  <a:avLst/>
                </a:prstGeom>
                <a:solidFill>
                  <a:srgbClr val="D6B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07476D8-1607-2241-8427-EB176611F3F8}"/>
                    </a:ext>
                  </a:extLst>
                </p:cNvPr>
                <p:cNvSpPr/>
                <p:nvPr/>
              </p:nvSpPr>
              <p:spPr>
                <a:xfrm>
                  <a:off x="6852985" y="248071"/>
                  <a:ext cx="830688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27746A4-9134-324B-8E01-BBBEDEC7E48A}"/>
                    </a:ext>
                  </a:extLst>
                </p:cNvPr>
                <p:cNvSpPr/>
                <p:nvPr/>
              </p:nvSpPr>
              <p:spPr>
                <a:xfrm>
                  <a:off x="5249563" y="314017"/>
                  <a:ext cx="2342345" cy="2387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484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 36        </a:t>
                  </a:r>
                  <a:r>
                    <a:rPr lang="en-US" sz="8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 </a:t>
                  </a:r>
                  <a:r>
                    <a:rPr lang="en-US" sz="1200" baseline="300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15,000          </a:t>
                  </a:r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2,424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E1F42E7-B5BD-B044-872F-958D533F16A2}"/>
                    </a:ext>
                  </a:extLst>
                </p:cNvPr>
                <p:cNvSpPr/>
                <p:nvPr/>
              </p:nvSpPr>
              <p:spPr>
                <a:xfrm>
                  <a:off x="5198050" y="737468"/>
                  <a:ext cx="830688" cy="431442"/>
                </a:xfrm>
                <a:prstGeom prst="rect">
                  <a:avLst/>
                </a:prstGeom>
                <a:solidFill>
                  <a:srgbClr val="004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1520300-BB85-2A4D-AD05-62D15349EB31}"/>
                    </a:ext>
                  </a:extLst>
                </p:cNvPr>
                <p:cNvSpPr/>
                <p:nvPr/>
              </p:nvSpPr>
              <p:spPr>
                <a:xfrm>
                  <a:off x="6028737" y="737468"/>
                  <a:ext cx="830688" cy="431442"/>
                </a:xfrm>
                <a:prstGeom prst="rect">
                  <a:avLst/>
                </a:prstGeom>
                <a:solidFill>
                  <a:srgbClr val="D6B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1912153-A97A-5B41-A9A1-A8C118DB8E74}"/>
                    </a:ext>
                  </a:extLst>
                </p:cNvPr>
                <p:cNvSpPr/>
                <p:nvPr/>
              </p:nvSpPr>
              <p:spPr>
                <a:xfrm>
                  <a:off x="6852984" y="737468"/>
                  <a:ext cx="1751529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4D2502A-5AAE-F246-8FE8-7DF75BC88139}"/>
                    </a:ext>
                  </a:extLst>
                </p:cNvPr>
                <p:cNvSpPr/>
                <p:nvPr/>
              </p:nvSpPr>
              <p:spPr>
                <a:xfrm>
                  <a:off x="5264055" y="814689"/>
                  <a:ext cx="2323027" cy="2387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380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 48        </a:t>
                  </a:r>
                  <a:r>
                    <a:rPr lang="en-US" sz="8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  <a:r>
                    <a:rPr lang="en-US" sz="1200" baseline="300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15,000          </a:t>
                  </a:r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3,261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7937BD7-CA93-094F-847F-200AEF506378}"/>
                    </a:ext>
                  </a:extLst>
                </p:cNvPr>
                <p:cNvSpPr/>
                <p:nvPr/>
              </p:nvSpPr>
              <p:spPr>
                <a:xfrm>
                  <a:off x="5198050" y="1239744"/>
                  <a:ext cx="830688" cy="431442"/>
                </a:xfrm>
                <a:prstGeom prst="rect">
                  <a:avLst/>
                </a:prstGeom>
                <a:solidFill>
                  <a:srgbClr val="004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58ABD03-7E49-0E4F-9883-164C47BAE90E}"/>
                    </a:ext>
                  </a:extLst>
                </p:cNvPr>
                <p:cNvSpPr/>
                <p:nvPr/>
              </p:nvSpPr>
              <p:spPr>
                <a:xfrm>
                  <a:off x="6028737" y="1239744"/>
                  <a:ext cx="830688" cy="431442"/>
                </a:xfrm>
                <a:prstGeom prst="rect">
                  <a:avLst/>
                </a:prstGeom>
                <a:solidFill>
                  <a:srgbClr val="D6B0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B3D75DA-34B4-6D4E-AEFA-60F749F31BEF}"/>
                    </a:ext>
                  </a:extLst>
                </p:cNvPr>
                <p:cNvSpPr/>
                <p:nvPr/>
              </p:nvSpPr>
              <p:spPr>
                <a:xfrm>
                  <a:off x="6852984" y="1239744"/>
                  <a:ext cx="2517821" cy="431442"/>
                </a:xfrm>
                <a:prstGeom prst="rect">
                  <a:avLst/>
                </a:prstGeom>
                <a:solidFill>
                  <a:srgbClr val="2B6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E02C5E8-DA7B-7448-A452-C279BF64AC0E}"/>
                    </a:ext>
                  </a:extLst>
                </p:cNvPr>
                <p:cNvSpPr/>
                <p:nvPr/>
              </p:nvSpPr>
              <p:spPr>
                <a:xfrm>
                  <a:off x="5264055" y="1316965"/>
                  <a:ext cx="2323027" cy="2387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319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 60              </a:t>
                  </a:r>
                  <a:r>
                    <a:rPr lang="en-US" sz="1200" baseline="300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rgbClr val="004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15,000          </a:t>
                  </a:r>
                  <a:r>
                    <a:rPr lang="en-US" sz="12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4,122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C4DB71-2273-B641-8BD9-17230DF9E50C}"/>
                  </a:ext>
                </a:extLst>
              </p:cNvPr>
              <p:cNvSpPr txBox="1"/>
              <p:nvPr/>
            </p:nvSpPr>
            <p:spPr>
              <a:xfrm>
                <a:off x="1693438" y="4439876"/>
                <a:ext cx="1003870" cy="238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Interest Rate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960FC2-F81B-8347-B0FB-432F62A9667E}"/>
                  </a:ext>
                </a:extLst>
              </p:cNvPr>
              <p:cNvSpPr txBox="1"/>
              <p:nvPr/>
            </p:nvSpPr>
            <p:spPr>
              <a:xfrm>
                <a:off x="2611065" y="4439876"/>
                <a:ext cx="681245" cy="238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Length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70F6670-86F4-934F-8C38-3AFA4B760A15}"/>
                  </a:ext>
                </a:extLst>
              </p:cNvPr>
              <p:cNvSpPr txBox="1"/>
              <p:nvPr/>
            </p:nvSpPr>
            <p:spPr>
              <a:xfrm>
                <a:off x="3311894" y="4439876"/>
                <a:ext cx="804663" cy="238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Payments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6A63DE-348F-1A40-A70A-AA41930EDC4C}"/>
                  </a:ext>
                </a:extLst>
              </p:cNvPr>
              <p:cNvSpPr txBox="1"/>
              <p:nvPr/>
            </p:nvSpPr>
            <p:spPr>
              <a:xfrm>
                <a:off x="4013310" y="4292071"/>
                <a:ext cx="845103" cy="45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Loan Amount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8E7414-A29D-B446-A6F0-CA44300541E6}"/>
                  </a:ext>
                </a:extLst>
              </p:cNvPr>
              <p:cNvSpPr txBox="1"/>
              <p:nvPr/>
            </p:nvSpPr>
            <p:spPr>
              <a:xfrm>
                <a:off x="4774749" y="4292171"/>
                <a:ext cx="1102985" cy="39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Interest Paid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3A6C81-4D76-B946-9224-5DAEF4ADCC9A}"/>
                  </a:ext>
                </a:extLst>
              </p:cNvPr>
              <p:cNvSpPr txBox="1"/>
              <p:nvPr/>
            </p:nvSpPr>
            <p:spPr>
              <a:xfrm>
                <a:off x="5669842" y="4714786"/>
                <a:ext cx="710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aseline="300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en-US" sz="12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17,424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0A4509-B268-B248-95A1-57CFD1D31A08}"/>
                  </a:ext>
                </a:extLst>
              </p:cNvPr>
              <p:cNvSpPr txBox="1"/>
              <p:nvPr/>
            </p:nvSpPr>
            <p:spPr>
              <a:xfrm>
                <a:off x="6629524" y="5223603"/>
                <a:ext cx="710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aseline="300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en-US" sz="12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18,261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852CE0-D2EE-FE4C-BDB7-C249104CCB0D}"/>
                  </a:ext>
                </a:extLst>
              </p:cNvPr>
              <p:cNvSpPr txBox="1"/>
              <p:nvPr/>
            </p:nvSpPr>
            <p:spPr>
              <a:xfrm>
                <a:off x="7376453" y="5741387"/>
                <a:ext cx="710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aseline="300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en-US" sz="1200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19,122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65122F-41D5-8841-83A4-8F9D0C2A17D0}"/>
                  </a:ext>
                </a:extLst>
              </p:cNvPr>
              <p:cNvSpPr/>
              <p:nvPr/>
            </p:nvSpPr>
            <p:spPr>
              <a:xfrm>
                <a:off x="4743084" y="3239015"/>
                <a:ext cx="3423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88B744-3E70-1B4C-B683-F4B96C287F4E}"/>
                  </a:ext>
                </a:extLst>
              </p:cNvPr>
              <p:cNvSpPr/>
              <p:nvPr/>
            </p:nvSpPr>
            <p:spPr>
              <a:xfrm>
                <a:off x="4743084" y="3710336"/>
                <a:ext cx="3423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4BE6FEC-2278-0848-9AC5-C19426BD0FC7}"/>
                  </a:ext>
                </a:extLst>
              </p:cNvPr>
              <p:cNvSpPr/>
              <p:nvPr/>
            </p:nvSpPr>
            <p:spPr>
              <a:xfrm>
                <a:off x="4743084" y="4699829"/>
                <a:ext cx="3423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0A7BB0B-BF6D-3F49-9C6F-EA4F27B20BEC}"/>
                  </a:ext>
                </a:extLst>
              </p:cNvPr>
              <p:cNvSpPr/>
              <p:nvPr/>
            </p:nvSpPr>
            <p:spPr>
              <a:xfrm>
                <a:off x="4743084" y="5171150"/>
                <a:ext cx="3423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7A217C-A2E9-E946-B48E-631034905293}"/>
                  </a:ext>
                </a:extLst>
              </p:cNvPr>
              <p:cNvSpPr/>
              <p:nvPr/>
            </p:nvSpPr>
            <p:spPr>
              <a:xfrm>
                <a:off x="4743084" y="5666312"/>
                <a:ext cx="3423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6B33855-19D4-A834-5683-C5D9D13A7AC7}"/>
                </a:ext>
              </a:extLst>
            </p:cNvPr>
            <p:cNvSpPr txBox="1"/>
            <p:nvPr/>
          </p:nvSpPr>
          <p:spPr>
            <a:xfrm>
              <a:off x="3824241" y="1328790"/>
              <a:ext cx="980297" cy="52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Loan Amount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FE6D2AD-955D-634E-958C-14BB7FB5C8A2}"/>
                </a:ext>
              </a:extLst>
            </p:cNvPr>
            <p:cNvSpPr txBox="1"/>
            <p:nvPr/>
          </p:nvSpPr>
          <p:spPr>
            <a:xfrm>
              <a:off x="4707490" y="1328905"/>
              <a:ext cx="1279433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Interest Paid</a:t>
              </a:r>
            </a:p>
          </p:txBody>
        </p:sp>
      </p:grp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3567FF45-2BD3-36D3-7D68-9E5564213052}"/>
              </a:ext>
            </a:extLst>
          </p:cNvPr>
          <p:cNvSpPr txBox="1">
            <a:spLocks/>
          </p:cNvSpPr>
          <p:nvPr/>
        </p:nvSpPr>
        <p:spPr>
          <a:xfrm>
            <a:off x="1379050" y="5606090"/>
            <a:ext cx="6323079" cy="48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ct val="100000"/>
              </a:lnSpc>
              <a:spcBef>
                <a:spcPts val="1200"/>
              </a:spcBef>
              <a:buNone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Three deals of car buying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817C8-06BE-0911-BEAC-8D207039A6D9}"/>
              </a:ext>
            </a:extLst>
          </p:cNvPr>
          <p:cNvSpPr txBox="1"/>
          <p:nvPr/>
        </p:nvSpPr>
        <p:spPr>
          <a:xfrm>
            <a:off x="1817630" y="5894805"/>
            <a:ext cx="6200840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490"/>
              </a:spcBef>
              <a:tabLst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1. Total purchase price    2. Financing    3. Trade-In</a:t>
            </a: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152BDB75-5776-B959-9F17-8CFF7FE55F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6EA7E72A-EB0D-E965-3907-BDF4E4DA24AC}"/>
              </a:ext>
            </a:extLst>
          </p:cNvPr>
          <p:cNvSpPr txBox="1"/>
          <p:nvPr/>
        </p:nvSpPr>
        <p:spPr>
          <a:xfrm>
            <a:off x="808602" y="6414560"/>
            <a:ext cx="483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Purchases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46300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EDC3675-933E-0FF3-04D1-91DCEDE576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Education Benefits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DBEBDFF-8775-E1B1-54D0-C02C8AEB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719158" cy="4706315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Tuition Assistance (TA) 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College Level Examination Program (CLEP)</a:t>
            </a:r>
            <a:endParaRPr lang="en-US" sz="2500" spc="45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Paying back student loans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SCRA to reduce APR to 6%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College Loan Repayment Program (CLRP)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Public Service Loan Forgiveness Program (PSLF)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0% Interest during deployments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Repayment options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GI Bills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buNone/>
              <a:tabLst>
                <a:tab pos="241300" algn="l"/>
              </a:tabLst>
            </a:pP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spcBef>
                <a:spcPts val="100"/>
              </a:spcBef>
              <a:buNone/>
              <a:tabLst>
                <a:tab pos="241300" algn="l"/>
              </a:tabLst>
            </a:pP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indent="-228600"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indent="-228600"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endParaRPr lang="en-US" sz="2500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Paper with hand icon indicating additional resource.">
            <a:extLst>
              <a:ext uri="{FF2B5EF4-FFF2-40B4-BE49-F238E27FC236}">
                <a16:creationId xmlns:a16="http://schemas.microsoft.com/office/drawing/2014/main" id="{3B3DB3E8-7CDD-4FB3-92AE-D3BAD9EF77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CBAE76-C86D-6F0F-04EF-9ACC265A00E6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Savings and Benefits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Paying off Student Loans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308709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2BF772-3177-E98E-D1AD-F68DE87DD4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58680" y="3119870"/>
            <a:ext cx="748532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7F1CB31B-C9DE-1A95-28BC-C37EC228E5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60B4F7-FF3B-EAAB-EA17-A0B4FFDC8692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Duty Station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88559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310FD01-829D-060B-783E-9EED795432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FA93C9E-40D1-A248-B681-DB55D019E750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1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Major Purchases</a:t>
            </a:r>
            <a:endParaRPr lang="en-US" sz="2500" dirty="0">
              <a:latin typeface="Arial"/>
              <a:cs typeface="Arial"/>
            </a:endParaRP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Saving and Investing</a:t>
            </a: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1C7C4906-DBBF-65C3-7518-3A0EEDCE5E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DA9E60-75BE-09FA-F337-3CF0D8102B70}"/>
              </a:ext>
            </a:extLst>
          </p:cNvPr>
          <p:cNvSpPr txBox="1"/>
          <p:nvPr/>
        </p:nvSpPr>
        <p:spPr>
          <a:xfrm>
            <a:off x="808602" y="6414560"/>
            <a:ext cx="321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Duty Station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350189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77E0E41-5290-7D5D-67E8-7044286007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"/>
                <a:cs typeface=""/>
              </a:rPr>
              <a:t>LIFE Insurance Needs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7C78C2-D7F6-80E9-8211-62100756D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41388"/>
              </p:ext>
            </p:extLst>
          </p:nvPr>
        </p:nvGraphicFramePr>
        <p:xfrm>
          <a:off x="1394024" y="1998489"/>
          <a:ext cx="6889769" cy="4057491"/>
        </p:xfrm>
        <a:graphic>
          <a:graphicData uri="http://schemas.openxmlformats.org/drawingml/2006/table">
            <a:tbl>
              <a:tblPr firstRow="1" bandRow="1"/>
              <a:tblGrid>
                <a:gridCol w="5402543">
                  <a:extLst>
                    <a:ext uri="{9D8B030D-6E8A-4147-A177-3AD203B41FA5}">
                      <a16:colId xmlns:a16="http://schemas.microsoft.com/office/drawing/2014/main" val="3819238701"/>
                    </a:ext>
                  </a:extLst>
                </a:gridCol>
                <a:gridCol w="1487226">
                  <a:extLst>
                    <a:ext uri="{9D8B030D-6E8A-4147-A177-3AD203B41FA5}">
                      <a16:colId xmlns:a16="http://schemas.microsoft.com/office/drawing/2014/main" val="2496711472"/>
                    </a:ext>
                  </a:extLst>
                </a:gridCol>
              </a:tblGrid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iabilities (debts and obligations)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95901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ncome (amount X number of years needed)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73603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inal expenses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01177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ducation and other goals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895459"/>
                  </a:ext>
                </a:extLst>
              </a:tr>
              <a:tr h="553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6364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rgbClr val="636466"/>
                        </a:solidFill>
                        <a:latin typeface="Helvetica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780725"/>
                  </a:ext>
                </a:extLst>
              </a:tr>
              <a:tr h="5857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>
                    <a:lnL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1691669"/>
                  </a:ext>
                </a:extLst>
              </a:tr>
              <a:tr h="58571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4336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7AD543D-87B6-CB30-53AD-5ACC36387AEE}"/>
              </a:ext>
            </a:extLst>
          </p:cNvPr>
          <p:cNvSpPr txBox="1"/>
          <p:nvPr/>
        </p:nvSpPr>
        <p:spPr>
          <a:xfrm>
            <a:off x="700202" y="4611061"/>
            <a:ext cx="549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0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current coverage and assets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282DAF-CFE1-F597-CBF9-D4F2C8319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274986"/>
              </p:ext>
            </p:extLst>
          </p:nvPr>
        </p:nvGraphicFramePr>
        <p:xfrm>
          <a:off x="6807691" y="4451861"/>
          <a:ext cx="1833473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473">
                  <a:extLst>
                    <a:ext uri="{9D8B030D-6E8A-4147-A177-3AD203B41FA5}">
                      <a16:colId xmlns:a16="http://schemas.microsoft.com/office/drawing/2014/main" val="1293579821"/>
                    </a:ext>
                  </a:extLst>
                </a:gridCol>
              </a:tblGrid>
              <a:tr h="390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1604"/>
                  </a:ext>
                </a:extLst>
              </a:tr>
            </a:tbl>
          </a:graphicData>
        </a:graphic>
      </p:graphicFrame>
      <p:sp>
        <p:nvSpPr>
          <p:cNvPr id="15" name="Title 4">
            <a:extLst>
              <a:ext uri="{FF2B5EF4-FFF2-40B4-BE49-F238E27FC236}">
                <a16:creationId xmlns:a16="http://schemas.microsoft.com/office/drawing/2014/main" id="{ABF1E7D6-22E9-DDF1-ED57-FDCCFA25E7CC}"/>
              </a:ext>
            </a:extLst>
          </p:cNvPr>
          <p:cNvSpPr txBox="1">
            <a:spLocks/>
          </p:cNvSpPr>
          <p:nvPr/>
        </p:nvSpPr>
        <p:spPr>
          <a:xfrm>
            <a:off x="2726160" y="5373195"/>
            <a:ext cx="346703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Total Need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A44E5F1-BEC2-F5D2-1B45-763841E6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625071"/>
              </p:ext>
            </p:extLst>
          </p:nvPr>
        </p:nvGraphicFramePr>
        <p:xfrm>
          <a:off x="6742840" y="5331631"/>
          <a:ext cx="1590569" cy="516540"/>
        </p:xfrm>
        <a:graphic>
          <a:graphicData uri="http://schemas.openxmlformats.org/drawingml/2006/table">
            <a:tbl>
              <a:tblPr firstRow="1"/>
              <a:tblGrid>
                <a:gridCol w="1590569">
                  <a:extLst>
                    <a:ext uri="{9D8B030D-6E8A-4147-A177-3AD203B41FA5}">
                      <a16:colId xmlns:a16="http://schemas.microsoft.com/office/drawing/2014/main" val="3189206139"/>
                    </a:ext>
                  </a:extLst>
                </a:gridCol>
              </a:tblGrid>
              <a:tr h="51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23362A"/>
                      </a:solidFill>
                      <a:prstDash val="solid"/>
                    </a:lnL>
                    <a:lnR w="38100" cmpd="sng">
                      <a:solidFill>
                        <a:srgbClr val="23362A"/>
                      </a:solidFill>
                      <a:prstDash val="solid"/>
                    </a:lnR>
                    <a:lnT w="38100" cmpd="sng">
                      <a:solidFill>
                        <a:srgbClr val="23362A"/>
                      </a:solidFill>
                      <a:prstDash val="solid"/>
                    </a:lnT>
                    <a:lnB w="38100" cmpd="sng">
                      <a:solidFill>
                        <a:srgbClr val="23362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967682"/>
                  </a:ext>
                </a:extLst>
              </a:tr>
            </a:tbl>
          </a:graphicData>
        </a:graphic>
      </p:graphicFrame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3BA631FB-717A-B607-D6C3-BC2F3D9CA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75E12B-DB72-FC1F-AE54-D63123C19C24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Duty Station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01679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2557214-F7BD-15F8-5204-224557D37E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Life Insurance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2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D5A44C46-35A4-6FA3-124E-77602FF8A8A1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795358" cy="478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Servicemembers’ </a:t>
            </a: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Group Life </a:t>
            </a:r>
            <a:br>
              <a:rPr lang="en-US" dirty="0">
                <a:solidFill>
                  <a:srgbClr val="004071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Insurance</a:t>
            </a:r>
            <a:r>
              <a:rPr lang="en-US" spc="-120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(SGLI)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Family Servicemembers’ Group Life Insurance (FSGLI)</a:t>
            </a: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 insurance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60" dirty="0">
                <a:solidFill>
                  <a:srgbClr val="004071"/>
                </a:solidFill>
                <a:latin typeface="Arial"/>
                <a:cs typeface="Arial"/>
              </a:rPr>
              <a:t>Term </a:t>
            </a: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and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permanent</a:t>
            </a:r>
            <a:r>
              <a:rPr lang="en-US" spc="20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coverage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25" dirty="0">
                <a:solidFill>
                  <a:srgbClr val="004071"/>
                </a:solidFill>
                <a:latin typeface="Arial"/>
                <a:cs typeface="Arial"/>
              </a:rPr>
              <a:t>War </a:t>
            </a: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clause and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other</a:t>
            </a:r>
            <a:r>
              <a:rPr lang="en-US" spc="-20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restrictions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Beneficiaries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Premium</a:t>
            </a:r>
            <a:r>
              <a:rPr lang="en-US" spc="-15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payments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90"/>
              </a:spcBef>
              <a:tabLst>
                <a:tab pos="697865" algn="l"/>
                <a:tab pos="69850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1" name="Picture 10" descr="Paper with hand icon indicating additional resource.">
            <a:extLst>
              <a:ext uri="{FF2B5EF4-FFF2-40B4-BE49-F238E27FC236}">
                <a16:creationId xmlns:a16="http://schemas.microsoft.com/office/drawing/2014/main" id="{CBAA35EC-2AED-D3B1-4465-66DE2305A9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F7C07D-559C-11A9-4C1B-9710E2AE3B27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Duty Station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4010748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772291-8632-7E1F-74FA-4CFC748D8B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Property and Auto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9E99707-5E17-3F05-5888-090F88B9D863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2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16D"/>
                </a:solidFill>
              </a:rPr>
              <a:t>Renters insurance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Protection for your belongings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Inexpensive</a:t>
            </a:r>
            <a:endParaRPr lang="en-US" sz="2000" dirty="0">
              <a:solidFill>
                <a:srgbClr val="00416D"/>
              </a:solidFill>
            </a:endParaRP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00416D"/>
                </a:solidFill>
              </a:rPr>
              <a:t>Auto insurance 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State requirements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Loan requirements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Liability versus full coverage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41300" indent="-228600">
              <a:lnSpc>
                <a:spcPct val="15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2400" spc="-5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19761E9B-C49C-76B1-0D5E-228E16FD78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FFBAA5-D728-9368-D941-2CCB4CDDF9C0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Duty Station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593309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C6CFAE-BB1C-2335-69FF-DAE822033C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7415" y="2810740"/>
            <a:ext cx="750658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Compensation, Benefits, 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and Entitlements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C03352CB-2475-91EE-EAB6-12E8E28361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DFFD0-8C9A-052C-5A97-9C0B17C83A0F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Duty Station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1418726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C43B2AC-47E1-A6B0-B409-41E78D9E17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53569FB-9D9F-604E-A862-CF3F3053D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22" y="2067255"/>
            <a:ext cx="7733195" cy="491227"/>
          </a:xfrm>
        </p:spPr>
        <p:txBody>
          <a:bodyPr>
            <a:normAutofit/>
          </a:bodyPr>
          <a:lstStyle/>
          <a:p>
            <a:pPr marL="12700" indent="0" algn="ctr">
              <a:lnSpc>
                <a:spcPct val="100000"/>
              </a:lnSpc>
              <a:spcBef>
                <a:spcPts val="715"/>
              </a:spcBef>
              <a:buNone/>
              <a:tabLst>
                <a:tab pos="240665" algn="l"/>
                <a:tab pos="241300" algn="l"/>
              </a:tabLst>
            </a:pPr>
            <a:r>
              <a:rPr lang="en-US" sz="2200" spc="-5" dirty="0">
                <a:solidFill>
                  <a:srgbClr val="004071"/>
                </a:solidFill>
                <a:latin typeface="Arial"/>
                <a:cs typeface="Arial"/>
              </a:rPr>
              <a:t>Basic Pay   •   Special and Incentive Pays   •   </a:t>
            </a:r>
            <a:r>
              <a:rPr lang="en-US" sz="2200" spc="-5" dirty="0">
                <a:latin typeface="Arial"/>
                <a:cs typeface="Arial"/>
              </a:rPr>
              <a:t>Allowances</a:t>
            </a: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220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2200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pic>
        <p:nvPicPr>
          <p:cNvPr id="9" name="Picture 8" descr="Screenshot of Military Compensation website.">
            <a:extLst>
              <a:ext uri="{FF2B5EF4-FFF2-40B4-BE49-F238E27FC236}">
                <a16:creationId xmlns:a16="http://schemas.microsoft.com/office/drawing/2014/main" id="{F1C73F7D-BE51-D045-89D1-B77DAC59E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115" y="2558482"/>
            <a:ext cx="7719503" cy="3704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FFEA72-52E5-4D42-9735-C984E9B64D90}"/>
              </a:ext>
            </a:extLst>
          </p:cNvPr>
          <p:cNvSpPr/>
          <p:nvPr/>
        </p:nvSpPr>
        <p:spPr>
          <a:xfrm>
            <a:off x="4572000" y="5712622"/>
            <a:ext cx="3828099" cy="331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ts val="2039"/>
              </a:lnSpc>
              <a:tabLst>
                <a:tab pos="697865" algn="l"/>
                <a:tab pos="698500" algn="l"/>
              </a:tabLst>
            </a:pPr>
            <a:r>
              <a:rPr lang="en-US" sz="1600" b="1" i="1" spc="45" dirty="0">
                <a:solidFill>
                  <a:srgbClr val="004071"/>
                </a:solidFill>
                <a:uFill>
                  <a:solidFill>
                    <a:srgbClr val="636466"/>
                  </a:solidFill>
                </a:uFill>
                <a:latin typeface="Arial"/>
                <a:cs typeface="Arial"/>
              </a:rPr>
              <a:t>http://</a:t>
            </a:r>
            <a:r>
              <a:rPr lang="en-US" sz="1600" b="1" i="1" spc="45" dirty="0" err="1">
                <a:solidFill>
                  <a:srgbClr val="004071"/>
                </a:solidFill>
                <a:uFill>
                  <a:solidFill>
                    <a:srgbClr val="636466"/>
                  </a:solidFill>
                </a:uFill>
                <a:latin typeface="Arial"/>
                <a:cs typeface="Arial"/>
              </a:rPr>
              <a:t>www.militarypay.defense.gov</a:t>
            </a:r>
            <a:endParaRPr lang="en-US" sz="1600" b="1" i="1" spc="45" dirty="0">
              <a:solidFill>
                <a:srgbClr val="004071"/>
              </a:solidFill>
              <a:uFill>
                <a:solidFill>
                  <a:srgbClr val="636466"/>
                </a:solidFill>
              </a:uFill>
              <a:latin typeface="Arial"/>
              <a:cs typeface="Arial"/>
            </a:endParaRPr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F9CEC538-3A0B-8239-F528-9DCF0A4E62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002E22-325D-45EB-D006-B2BC033A2B37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Duty Station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568321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A084659-60A7-F4BC-DD0A-043440A40F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74317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Leave and Earnings Statement (LES)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grpSp>
        <p:nvGrpSpPr>
          <p:cNvPr id="6" name="Group 5" descr="Defense Finance and Accounting Service Military Leave and Earning Statement.">
            <a:extLst>
              <a:ext uri="{FF2B5EF4-FFF2-40B4-BE49-F238E27FC236}">
                <a16:creationId xmlns:a16="http://schemas.microsoft.com/office/drawing/2014/main" id="{68FD466E-FEF0-1C30-3AF3-8DDB54887555}"/>
              </a:ext>
            </a:extLst>
          </p:cNvPr>
          <p:cNvGrpSpPr/>
          <p:nvPr/>
        </p:nvGrpSpPr>
        <p:grpSpPr>
          <a:xfrm>
            <a:off x="2892669" y="1327654"/>
            <a:ext cx="5675952" cy="5127098"/>
            <a:chOff x="2892669" y="1327654"/>
            <a:chExt cx="5675952" cy="512709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2669" y="1327654"/>
              <a:ext cx="5675952" cy="512709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665428" y="6005119"/>
              <a:ext cx="260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L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6" descr="Arrows to Entitlements (B), Deductions (C), Taxes (G/H/I), Pay Data (J))(BAH &amp; VHA), TSP (K), and Remarks (L).">
            <a:extLst>
              <a:ext uri="{FF2B5EF4-FFF2-40B4-BE49-F238E27FC236}">
                <a16:creationId xmlns:a16="http://schemas.microsoft.com/office/drawing/2014/main" id="{51DEF342-C0BE-741D-5D4A-5D8E2A5BD812}"/>
              </a:ext>
            </a:extLst>
          </p:cNvPr>
          <p:cNvGrpSpPr/>
          <p:nvPr/>
        </p:nvGrpSpPr>
        <p:grpSpPr>
          <a:xfrm>
            <a:off x="-229960" y="2498238"/>
            <a:ext cx="5665252" cy="3829253"/>
            <a:chOff x="-229960" y="2498238"/>
            <a:chExt cx="5665252" cy="3829253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F8344B85-FFD7-C14C-8CAA-4D069441E5FE}"/>
                </a:ext>
              </a:extLst>
            </p:cNvPr>
            <p:cNvSpPr txBox="1"/>
            <p:nvPr/>
          </p:nvSpPr>
          <p:spPr>
            <a:xfrm>
              <a:off x="-229960" y="2498238"/>
              <a:ext cx="5665252" cy="382925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98500" lvl="1" indent="-228600">
                <a:buFont typeface="Arial"/>
                <a:buChar char="•"/>
                <a:tabLst>
                  <a:tab pos="697865" algn="l"/>
                  <a:tab pos="698500" algn="l"/>
                </a:tabLst>
              </a:pPr>
              <a:r>
                <a:rPr lang="en-US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  <a:t>Entitlements </a:t>
              </a:r>
              <a:r>
                <a:rPr lang="en-US" sz="1400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  <a:t>(B)</a:t>
              </a:r>
            </a:p>
            <a:p>
              <a:pPr marL="698500" lvl="1" indent="-228600">
                <a:buFont typeface="Arial"/>
                <a:buChar char="•"/>
                <a:tabLst>
                  <a:tab pos="697865" algn="l"/>
                  <a:tab pos="698500" algn="l"/>
                </a:tabLst>
              </a:pPr>
              <a:endParaRPr lang="en-US" b="1" spc="45" dirty="0">
                <a:solidFill>
                  <a:srgbClr val="004071"/>
                </a:solidFill>
                <a:uFill>
                  <a:solidFill>
                    <a:srgbClr val="636466"/>
                  </a:solidFill>
                </a:uFill>
                <a:latin typeface="Arial"/>
                <a:cs typeface="Arial"/>
              </a:endParaRPr>
            </a:p>
            <a:p>
              <a:pPr marL="698500" lvl="1" indent="-228600">
                <a:buFont typeface="Arial"/>
                <a:buChar char="•"/>
                <a:tabLst>
                  <a:tab pos="697865" algn="l"/>
                  <a:tab pos="698500" algn="l"/>
                </a:tabLst>
              </a:pPr>
              <a:r>
                <a:rPr lang="en-US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  <a:t>Deductions </a:t>
              </a:r>
              <a:r>
                <a:rPr lang="en-US" sz="1400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  <a:t>(C)</a:t>
              </a:r>
            </a:p>
            <a:p>
              <a:pPr marL="698500" lvl="1" indent="-228600">
                <a:buFont typeface="Arial"/>
                <a:buChar char="•"/>
                <a:tabLst>
                  <a:tab pos="697865" algn="l"/>
                  <a:tab pos="698500" algn="l"/>
                </a:tabLst>
              </a:pPr>
              <a:endParaRPr lang="en-US" sz="1400" b="1" spc="45" dirty="0">
                <a:solidFill>
                  <a:srgbClr val="004071"/>
                </a:solidFill>
                <a:uFill>
                  <a:solidFill>
                    <a:srgbClr val="636466"/>
                  </a:solidFill>
                </a:uFill>
                <a:latin typeface="Arial"/>
                <a:cs typeface="Arial"/>
              </a:endParaRPr>
            </a:p>
            <a:p>
              <a:pPr marL="698500" lvl="1" indent="-228600">
                <a:buFont typeface="Arial"/>
                <a:buChar char="•"/>
                <a:tabLst>
                  <a:tab pos="697865" algn="l"/>
                  <a:tab pos="698500" algn="l"/>
                </a:tabLst>
              </a:pPr>
              <a:r>
                <a:rPr lang="en-US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  <a:t>Taxes (G/H/I)</a:t>
              </a:r>
            </a:p>
            <a:p>
              <a:pPr marL="698500" lvl="1" indent="-228600">
                <a:buFont typeface="Arial"/>
                <a:buChar char="•"/>
                <a:tabLst>
                  <a:tab pos="697865" algn="l"/>
                  <a:tab pos="698500" algn="l"/>
                </a:tabLst>
              </a:pPr>
              <a:endParaRPr lang="en-US" b="1" spc="45" dirty="0">
                <a:solidFill>
                  <a:srgbClr val="004071"/>
                </a:solidFill>
                <a:uFill>
                  <a:solidFill>
                    <a:srgbClr val="636466"/>
                  </a:solidFill>
                </a:uFill>
                <a:latin typeface="Arial"/>
                <a:cs typeface="Arial"/>
              </a:endParaRPr>
            </a:p>
            <a:p>
              <a:pPr marL="698500" lvl="1" indent="-228600">
                <a:buFont typeface="Arial"/>
                <a:buChar char="•"/>
                <a:tabLst>
                  <a:tab pos="697865" algn="l"/>
                  <a:tab pos="698500" algn="l"/>
                </a:tabLst>
              </a:pPr>
              <a:r>
                <a:rPr lang="en-US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  <a:t>Pay Data (J)</a:t>
              </a:r>
            </a:p>
            <a:p>
              <a:pPr marL="469900" lvl="1">
                <a:tabLst>
                  <a:tab pos="697865" algn="l"/>
                  <a:tab pos="698500" algn="l"/>
                </a:tabLst>
              </a:pPr>
              <a:r>
                <a:rPr lang="en-US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  <a:t>	</a:t>
              </a:r>
              <a:r>
                <a:rPr lang="en-US" sz="1600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  <a:t>(BAH &amp; VHA)</a:t>
              </a:r>
            </a:p>
            <a:p>
              <a:pPr marL="469900" lvl="1">
                <a:tabLst>
                  <a:tab pos="697865" algn="l"/>
                  <a:tab pos="698500" algn="l"/>
                </a:tabLst>
              </a:pPr>
              <a:r>
                <a:rPr lang="en-US" sz="2000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  <a:t>	</a:t>
              </a:r>
              <a:endParaRPr lang="en-US" b="1" spc="45" dirty="0">
                <a:solidFill>
                  <a:srgbClr val="004071"/>
                </a:solidFill>
                <a:uFill>
                  <a:solidFill>
                    <a:srgbClr val="636466"/>
                  </a:solidFill>
                </a:uFill>
                <a:latin typeface="Arial"/>
                <a:cs typeface="Arial"/>
              </a:endParaRPr>
            </a:p>
            <a:p>
              <a:pPr marL="698500" lvl="1" indent="-228600">
                <a:buFont typeface="Arial"/>
                <a:buChar char="•"/>
                <a:tabLst>
                  <a:tab pos="697865" algn="l"/>
                  <a:tab pos="698500" algn="l"/>
                </a:tabLst>
              </a:pPr>
              <a:r>
                <a:rPr lang="en-US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  <a:t>TSP (K)</a:t>
              </a:r>
            </a:p>
            <a:p>
              <a:pPr marL="698500" lvl="1" indent="-228600">
                <a:buFont typeface="Arial"/>
                <a:buChar char="•"/>
                <a:tabLst>
                  <a:tab pos="697865" algn="l"/>
                  <a:tab pos="698500" algn="l"/>
                </a:tabLst>
              </a:pPr>
              <a:endParaRPr lang="en-US" b="1" spc="45" dirty="0">
                <a:solidFill>
                  <a:srgbClr val="004071"/>
                </a:solidFill>
                <a:uFill>
                  <a:solidFill>
                    <a:srgbClr val="636466"/>
                  </a:solidFill>
                </a:uFill>
                <a:latin typeface="Arial"/>
                <a:cs typeface="Arial"/>
              </a:endParaRPr>
            </a:p>
            <a:p>
              <a:pPr marL="698500" lvl="1" indent="-228600">
                <a:buFont typeface="Arial"/>
                <a:buChar char="•"/>
                <a:tabLst>
                  <a:tab pos="697865" algn="l"/>
                  <a:tab pos="698500" algn="l"/>
                </a:tabLst>
              </a:pPr>
              <a:r>
                <a:rPr lang="en-US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  <a:t>Remarks (L)</a:t>
              </a:r>
              <a:br>
                <a:rPr lang="en-US" b="1" spc="45" dirty="0">
                  <a:solidFill>
                    <a:srgbClr val="004071"/>
                  </a:solidFill>
                  <a:uFill>
                    <a:solidFill>
                      <a:srgbClr val="636466"/>
                    </a:solidFill>
                  </a:uFill>
                  <a:latin typeface="Arial"/>
                  <a:cs typeface="Arial"/>
                </a:rPr>
              </a:br>
              <a:endParaRPr lang="en-US" sz="1600" b="1" spc="45" dirty="0">
                <a:solidFill>
                  <a:srgbClr val="004071"/>
                </a:solidFill>
                <a:uFill>
                  <a:solidFill>
                    <a:srgbClr val="636466"/>
                  </a:solidFill>
                </a:uFill>
                <a:latin typeface="Arial"/>
                <a:cs typeface="Arial"/>
              </a:endParaRPr>
            </a:p>
            <a:p>
              <a:pPr marL="469900" lvl="1">
                <a:tabLst>
                  <a:tab pos="697865" algn="l"/>
                  <a:tab pos="698500" algn="l"/>
                </a:tabLst>
              </a:pPr>
              <a:endParaRPr lang="en-US" b="1" spc="45" dirty="0">
                <a:solidFill>
                  <a:srgbClr val="004071"/>
                </a:solidFill>
                <a:uFill>
                  <a:solidFill>
                    <a:srgbClr val="636466"/>
                  </a:solidFill>
                </a:uFill>
                <a:latin typeface="Arial"/>
                <a:cs typeface="Arial"/>
              </a:endParaRP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5EE4E623-CBF0-E44D-92A2-3C71E8164549}"/>
                </a:ext>
              </a:extLst>
            </p:cNvPr>
            <p:cNvSpPr/>
            <p:nvPr/>
          </p:nvSpPr>
          <p:spPr>
            <a:xfrm>
              <a:off x="2337271" y="2586997"/>
              <a:ext cx="1144483" cy="205473"/>
            </a:xfrm>
            <a:prstGeom prst="rightArrow">
              <a:avLst/>
            </a:prstGeom>
            <a:solidFill>
              <a:srgbClr val="004071"/>
            </a:solidFill>
            <a:ln>
              <a:solidFill>
                <a:srgbClr val="004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218E6CD1-DA3B-024B-ACE6-7811C0DF5014}"/>
                </a:ext>
              </a:extLst>
            </p:cNvPr>
            <p:cNvSpPr/>
            <p:nvPr/>
          </p:nvSpPr>
          <p:spPr>
            <a:xfrm>
              <a:off x="2230365" y="3121922"/>
              <a:ext cx="2517482" cy="205473"/>
            </a:xfrm>
            <a:prstGeom prst="rightArrow">
              <a:avLst/>
            </a:prstGeom>
            <a:solidFill>
              <a:srgbClr val="004071"/>
            </a:solidFill>
            <a:ln>
              <a:solidFill>
                <a:srgbClr val="004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99C78758-2BBE-1D42-805A-A6326F87DB31}"/>
                </a:ext>
              </a:extLst>
            </p:cNvPr>
            <p:cNvSpPr/>
            <p:nvPr/>
          </p:nvSpPr>
          <p:spPr>
            <a:xfrm rot="643119">
              <a:off x="1863309" y="4383516"/>
              <a:ext cx="1072406" cy="155118"/>
            </a:xfrm>
            <a:prstGeom prst="rightArrow">
              <a:avLst/>
            </a:prstGeom>
            <a:solidFill>
              <a:srgbClr val="004071"/>
            </a:solidFill>
            <a:ln>
              <a:solidFill>
                <a:srgbClr val="004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7BD45BB1-2322-4047-93B8-611CDF2652AB}"/>
                </a:ext>
              </a:extLst>
            </p:cNvPr>
            <p:cNvSpPr/>
            <p:nvPr/>
          </p:nvSpPr>
          <p:spPr>
            <a:xfrm rot="1116865">
              <a:off x="1937995" y="3845905"/>
              <a:ext cx="1044025" cy="191424"/>
            </a:xfrm>
            <a:prstGeom prst="rightArrow">
              <a:avLst/>
            </a:prstGeom>
            <a:solidFill>
              <a:srgbClr val="004071"/>
            </a:solidFill>
            <a:ln>
              <a:solidFill>
                <a:srgbClr val="004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99C78758-2BBE-1D42-805A-A6326F87DB31}"/>
                </a:ext>
              </a:extLst>
            </p:cNvPr>
            <p:cNvSpPr/>
            <p:nvPr/>
          </p:nvSpPr>
          <p:spPr>
            <a:xfrm>
              <a:off x="1430999" y="5028841"/>
              <a:ext cx="1459987" cy="155067"/>
            </a:xfrm>
            <a:prstGeom prst="rightArrow">
              <a:avLst/>
            </a:prstGeom>
            <a:solidFill>
              <a:srgbClr val="004071"/>
            </a:solidFill>
            <a:ln>
              <a:solidFill>
                <a:srgbClr val="004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99C78758-2BBE-1D42-805A-A6326F87DB31}"/>
                </a:ext>
              </a:extLst>
            </p:cNvPr>
            <p:cNvSpPr/>
            <p:nvPr/>
          </p:nvSpPr>
          <p:spPr>
            <a:xfrm>
              <a:off x="1914339" y="5584764"/>
              <a:ext cx="1072406" cy="155118"/>
            </a:xfrm>
            <a:prstGeom prst="rightArrow">
              <a:avLst/>
            </a:prstGeom>
            <a:solidFill>
              <a:srgbClr val="004071"/>
            </a:solidFill>
            <a:ln>
              <a:solidFill>
                <a:srgbClr val="004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7069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F16C3C2-97D6-3F49-E90A-9BDEB561CB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TRICARE Basics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1B10E1B1-67D6-143C-BDC2-940BB833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409822" cy="4871320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TRICARE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spc="-5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familiar with benefits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Defense Enrollment Eligibility Reporting System (DEERS)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spc="-5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other health insurance benefits</a:t>
            </a: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spc="-5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b="0" i="1" spc="-5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0" i="1" spc="-5" dirty="0" err="1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tricare.mil</a:t>
            </a:r>
            <a:endParaRPr lang="en-US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TRICARE Dental</a:t>
            </a:r>
            <a:endParaRPr lang="en-US" sz="250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family members 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000" b="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000" b="0" i="1" dirty="0" err="1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tricare.mil</a:t>
            </a:r>
            <a:r>
              <a:rPr lang="en-US" sz="2000" b="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/Dental</a:t>
            </a:r>
            <a:endParaRPr lang="en-US" sz="2000" b="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36630842-59E7-AC80-F4CD-C6BA875C8A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5DD75E-F28D-14B7-2FC2-824ED2FD855B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TRICARE Overview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414633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DFE12CA-D673-837E-141E-CF6EBAC33B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Career Investment Options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5C6AF7-8BB3-F379-30DA-DF04C173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516923" cy="4706315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United States Military Apprenticeship Program (USMAP)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Credentialing Opportunities On-Line Program (COOL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)</a:t>
            </a:r>
          </a:p>
          <a:p>
            <a:pPr marL="12700" indent="0">
              <a:lnSpc>
                <a:spcPct val="100000"/>
              </a:lnSpc>
              <a:spcBef>
                <a:spcPts val="100"/>
              </a:spcBef>
              <a:buNone/>
              <a:tabLst>
                <a:tab pos="241300" algn="l"/>
              </a:tabLst>
            </a:pP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100"/>
              </a:spcBef>
              <a:buNone/>
              <a:tabLst>
                <a:tab pos="241300" algn="l"/>
              </a:tabLst>
            </a:pPr>
            <a:r>
              <a:rPr lang="en-US" sz="2000" b="0" i="1" spc="-5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sz="2000" b="0" i="1" spc="-5" dirty="0" err="1">
                <a:solidFill>
                  <a:srgbClr val="004071"/>
                </a:solidFill>
                <a:latin typeface="Arial"/>
                <a:cs typeface="Arial"/>
              </a:rPr>
              <a:t>dodcareerready.usalearning.gov</a:t>
            </a:r>
            <a:r>
              <a:rPr lang="en-US" sz="2000" b="0" i="1" spc="-5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  <a:r>
              <a:rPr lang="en-US" sz="2000" b="0" i="1" spc="-5" dirty="0" err="1">
                <a:solidFill>
                  <a:srgbClr val="004071"/>
                </a:solidFill>
                <a:latin typeface="Arial"/>
                <a:cs typeface="Arial"/>
              </a:rPr>
              <a:t>service_members</a:t>
            </a:r>
            <a:endParaRPr lang="en-US" sz="2000" b="0" i="1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FF21EF18-BB2F-BFDF-9B13-5070FDA1B0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86EF79-97AA-0FF2-F5EA-E766FFA6ACD3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Savings and Benefits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2436028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405315-E978-68B7-3629-312E0688AB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1410" y="3119870"/>
            <a:ext cx="7418895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 and Investing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C34B39BB-A3E0-DF6D-37C4-0DECA86B8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4D35C-80DF-48A7-72AB-C82814AA765F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</a:t>
            </a:r>
            <a:r>
              <a:rPr kumimoji="0" lang="en-US" sz="1200" b="0" i="1" u="none" strike="noStrike" kern="1200" cap="none" spc="0" normalizeH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Duty Station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1616799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CF05FADE-E969-53A7-4117-F7ADC66A95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 vs. Investing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86A3B286-D1F4-040C-5CA7-930CA6B7D5B1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622219" cy="4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Saving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Safe, low-risk (return of your money)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Low interest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Short-term goals (emergency funds, vacation, etc.)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Investing</a:t>
            </a:r>
            <a:endParaRPr lang="en-US" dirty="0"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Takes risk (return on your money)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for higher returns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goals (major purchase, retirement, etc.)</a:t>
            </a:r>
          </a:p>
          <a:p>
            <a:pPr marL="812800" marR="5080" lvl="1" indent="-342900">
              <a:spcBef>
                <a:spcPts val="500"/>
              </a:spcBef>
              <a:tabLst>
                <a:tab pos="697865" algn="l"/>
                <a:tab pos="69850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16C26457-D45E-804E-D14B-855B0BD6FD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93D21B-572B-D2CA-A689-0469FEF1E7FB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Investing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93960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7414" y="3119870"/>
            <a:ext cx="750658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369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06BE46-4C9F-292D-8C59-F26D26993C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Compound Interest</a:t>
            </a:r>
          </a:p>
        </p:txBody>
      </p:sp>
      <p:grpSp>
        <p:nvGrpSpPr>
          <p:cNvPr id="41" name="Group 40" descr="Compound interest graph.">
            <a:extLst>
              <a:ext uri="{FF2B5EF4-FFF2-40B4-BE49-F238E27FC236}">
                <a16:creationId xmlns:a16="http://schemas.microsoft.com/office/drawing/2014/main" id="{7834E174-0FC2-E5E3-CA02-F8B6B326F83F}"/>
              </a:ext>
            </a:extLst>
          </p:cNvPr>
          <p:cNvGrpSpPr/>
          <p:nvPr/>
        </p:nvGrpSpPr>
        <p:grpSpPr>
          <a:xfrm>
            <a:off x="1385467" y="1585720"/>
            <a:ext cx="7529657" cy="4768283"/>
            <a:chOff x="1385467" y="1755539"/>
            <a:chExt cx="7529657" cy="47682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6045D7-AF2F-B726-FC19-8D48D82542F9}"/>
                </a:ext>
              </a:extLst>
            </p:cNvPr>
            <p:cNvGrpSpPr/>
            <p:nvPr/>
          </p:nvGrpSpPr>
          <p:grpSpPr>
            <a:xfrm>
              <a:off x="2275518" y="1834516"/>
              <a:ext cx="6401080" cy="3934046"/>
              <a:chOff x="1988288" y="1757160"/>
              <a:chExt cx="6045870" cy="393404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74F87B-F56B-4AAD-3FF2-133B28C697DB}"/>
                  </a:ext>
                </a:extLst>
              </p:cNvPr>
              <p:cNvSpPr/>
              <p:nvPr/>
            </p:nvSpPr>
            <p:spPr>
              <a:xfrm>
                <a:off x="1988288" y="5297801"/>
                <a:ext cx="6045870" cy="3934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7D296C-656E-7A33-ABB5-90ECA0092C88}"/>
                  </a:ext>
                </a:extLst>
              </p:cNvPr>
              <p:cNvSpPr/>
              <p:nvPr/>
            </p:nvSpPr>
            <p:spPr>
              <a:xfrm>
                <a:off x="1988288" y="4904397"/>
                <a:ext cx="6045870" cy="3934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8E5C41-9097-EAE1-1F7D-6DC480FEBC55}"/>
                  </a:ext>
                </a:extLst>
              </p:cNvPr>
              <p:cNvSpPr/>
              <p:nvPr/>
            </p:nvSpPr>
            <p:spPr>
              <a:xfrm>
                <a:off x="1988288" y="4510993"/>
                <a:ext cx="6045870" cy="3934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D47EDD-1D4A-730D-E0BD-C0C6193CB751}"/>
                  </a:ext>
                </a:extLst>
              </p:cNvPr>
              <p:cNvSpPr/>
              <p:nvPr/>
            </p:nvSpPr>
            <p:spPr>
              <a:xfrm>
                <a:off x="1988288" y="4117589"/>
                <a:ext cx="6045870" cy="3934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B2D5AE6-6441-659B-379A-A3F67E7719F4}"/>
                  </a:ext>
                </a:extLst>
              </p:cNvPr>
              <p:cNvSpPr/>
              <p:nvPr/>
            </p:nvSpPr>
            <p:spPr>
              <a:xfrm>
                <a:off x="1988288" y="3724184"/>
                <a:ext cx="6045870" cy="3934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C57BB67-6CDC-A4DA-6811-0F920C70AB96}"/>
                  </a:ext>
                </a:extLst>
              </p:cNvPr>
              <p:cNvSpPr/>
              <p:nvPr/>
            </p:nvSpPr>
            <p:spPr>
              <a:xfrm>
                <a:off x="1988288" y="3330780"/>
                <a:ext cx="6045870" cy="3934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6238A5-683D-1430-5D33-FC5682108FB6}"/>
                  </a:ext>
                </a:extLst>
              </p:cNvPr>
              <p:cNvSpPr/>
              <p:nvPr/>
            </p:nvSpPr>
            <p:spPr>
              <a:xfrm>
                <a:off x="1988288" y="2937376"/>
                <a:ext cx="6045870" cy="3934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48ACD92-678C-0EDA-B6C6-7BF0B849CD34}"/>
                  </a:ext>
                </a:extLst>
              </p:cNvPr>
              <p:cNvSpPr/>
              <p:nvPr/>
            </p:nvSpPr>
            <p:spPr>
              <a:xfrm>
                <a:off x="1988288" y="2543972"/>
                <a:ext cx="6045870" cy="3934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B8D7591-41D9-7F89-58E1-393C70F1F3C3}"/>
                  </a:ext>
                </a:extLst>
              </p:cNvPr>
              <p:cNvSpPr/>
              <p:nvPr/>
            </p:nvSpPr>
            <p:spPr>
              <a:xfrm>
                <a:off x="1988288" y="2150564"/>
                <a:ext cx="6045870" cy="3934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8A7613-160B-D85C-23B7-E8177A14B9EB}"/>
                  </a:ext>
                </a:extLst>
              </p:cNvPr>
              <p:cNvSpPr/>
              <p:nvPr/>
            </p:nvSpPr>
            <p:spPr>
              <a:xfrm>
                <a:off x="1988288" y="1757160"/>
                <a:ext cx="6045870" cy="3934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D65C07-EE96-DE9D-E824-607BE28F5D0D}"/>
                </a:ext>
              </a:extLst>
            </p:cNvPr>
            <p:cNvSpPr/>
            <p:nvPr/>
          </p:nvSpPr>
          <p:spPr>
            <a:xfrm>
              <a:off x="2592724" y="1755539"/>
              <a:ext cx="1904653" cy="4013022"/>
            </a:xfrm>
            <a:prstGeom prst="rect">
              <a:avLst/>
            </a:prstGeom>
            <a:solidFill>
              <a:srgbClr val="033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70BD2-E97F-2D32-5D63-971464ED6576}"/>
                </a:ext>
              </a:extLst>
            </p:cNvPr>
            <p:cNvSpPr txBox="1"/>
            <p:nvPr/>
          </p:nvSpPr>
          <p:spPr>
            <a:xfrm>
              <a:off x="1385467" y="1792706"/>
              <a:ext cx="890051" cy="4088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1100"/>
                </a:spcBef>
              </a:pPr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$ 1M</a:t>
              </a:r>
            </a:p>
            <a:p>
              <a:pPr algn="r">
                <a:spcBef>
                  <a:spcPts val="1100"/>
                </a:spcBef>
              </a:pPr>
              <a:endParaRPr lang="en-US" sz="12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1100"/>
                </a:spcBef>
              </a:pPr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$ 800k</a:t>
              </a:r>
            </a:p>
            <a:p>
              <a:pPr algn="r">
                <a:spcBef>
                  <a:spcPts val="1100"/>
                </a:spcBef>
              </a:pPr>
              <a:endParaRPr lang="en-US" sz="12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1100"/>
                </a:spcBef>
              </a:pPr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$ 600k</a:t>
              </a:r>
            </a:p>
            <a:p>
              <a:pPr algn="r">
                <a:spcBef>
                  <a:spcPts val="1100"/>
                </a:spcBef>
              </a:pPr>
              <a:endParaRPr lang="en-US" sz="12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1100"/>
                </a:spcBef>
              </a:pPr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$ 400k</a:t>
              </a:r>
            </a:p>
            <a:p>
              <a:pPr algn="r">
                <a:spcBef>
                  <a:spcPts val="1100"/>
                </a:spcBef>
              </a:pPr>
              <a:endParaRPr lang="en-US" sz="12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1100"/>
                </a:spcBef>
              </a:pPr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$ 200k</a:t>
              </a:r>
            </a:p>
            <a:p>
              <a:pPr algn="r">
                <a:spcBef>
                  <a:spcPts val="1100"/>
                </a:spcBef>
              </a:pPr>
              <a:endParaRPr lang="en-US" sz="12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1100"/>
                </a:spcBef>
              </a:pPr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$ 0k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010BBD-8BA5-14A3-7FEA-83488D89FE0E}"/>
                </a:ext>
              </a:extLst>
            </p:cNvPr>
            <p:cNvSpPr txBox="1"/>
            <p:nvPr/>
          </p:nvSpPr>
          <p:spPr>
            <a:xfrm>
              <a:off x="2718417" y="4555412"/>
              <a:ext cx="16532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Pressy saves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$200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/mo.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Starting at age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D40E50-C161-4276-6E0B-4FAB5B680370}"/>
                </a:ext>
              </a:extLst>
            </p:cNvPr>
            <p:cNvSpPr txBox="1"/>
            <p:nvPr/>
          </p:nvSpPr>
          <p:spPr>
            <a:xfrm>
              <a:off x="2700288" y="6154490"/>
              <a:ext cx="154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6CDA5-D18E-F939-E2C8-2A18214A660C}"/>
                </a:ext>
              </a:extLst>
            </p:cNvPr>
            <p:cNvSpPr txBox="1"/>
            <p:nvPr/>
          </p:nvSpPr>
          <p:spPr>
            <a:xfrm>
              <a:off x="4695798" y="6154200"/>
              <a:ext cx="1687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MANDI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62A0A2-476A-9281-81C2-1CE88745EA29}"/>
                </a:ext>
              </a:extLst>
            </p:cNvPr>
            <p:cNvSpPr/>
            <p:nvPr/>
          </p:nvSpPr>
          <p:spPr>
            <a:xfrm>
              <a:off x="2703540" y="1889504"/>
              <a:ext cx="1683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$1,054,907.88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451297-F21A-A6BC-44A4-04C33E1E5A1A}"/>
                </a:ext>
              </a:extLst>
            </p:cNvPr>
            <p:cNvSpPr/>
            <p:nvPr/>
          </p:nvSpPr>
          <p:spPr>
            <a:xfrm>
              <a:off x="4612902" y="3100952"/>
              <a:ext cx="1921124" cy="2667608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8D36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0D8BF7-E1D3-C20F-F243-09DDDC27FB60}"/>
                </a:ext>
              </a:extLst>
            </p:cNvPr>
            <p:cNvSpPr txBox="1"/>
            <p:nvPr/>
          </p:nvSpPr>
          <p:spPr>
            <a:xfrm>
              <a:off x="4732401" y="4584228"/>
              <a:ext cx="16877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Mandi saves </a:t>
              </a:r>
            </a:p>
            <a:p>
              <a:pPr algn="ctr"/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$200</a:t>
              </a:r>
              <a:r>
                <a:rPr lang="en-US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/mo.</a:t>
              </a:r>
            </a:p>
            <a:p>
              <a:pPr algn="ctr"/>
              <a:r>
                <a:rPr lang="en-US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Starting at age </a:t>
              </a:r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A7B33D-1C90-4F2D-4125-B7240381C9DD}"/>
                </a:ext>
              </a:extLst>
            </p:cNvPr>
            <p:cNvSpPr txBox="1"/>
            <p:nvPr/>
          </p:nvSpPr>
          <p:spPr>
            <a:xfrm>
              <a:off x="3300369" y="58810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E3E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B4BC14-AE96-2BAE-7911-709F3D7AE2C0}"/>
                </a:ext>
              </a:extLst>
            </p:cNvPr>
            <p:cNvSpPr txBox="1"/>
            <p:nvPr/>
          </p:nvSpPr>
          <p:spPr>
            <a:xfrm>
              <a:off x="5352331" y="58810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E3E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F8F4B0-F4B2-433D-B9CF-4EC677E084CB}"/>
                </a:ext>
              </a:extLst>
            </p:cNvPr>
            <p:cNvSpPr txBox="1"/>
            <p:nvPr/>
          </p:nvSpPr>
          <p:spPr>
            <a:xfrm>
              <a:off x="6770679" y="5881005"/>
              <a:ext cx="1682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3E3E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14384D-9945-9DD6-80B1-C1E2AE9439E1}"/>
                </a:ext>
              </a:extLst>
            </p:cNvPr>
            <p:cNvSpPr txBox="1"/>
            <p:nvPr/>
          </p:nvSpPr>
          <p:spPr>
            <a:xfrm>
              <a:off x="8473978" y="58810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E3E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59AA6-4257-02C3-838E-7B710A0A73FF}"/>
                </a:ext>
              </a:extLst>
            </p:cNvPr>
            <p:cNvSpPr/>
            <p:nvPr/>
          </p:nvSpPr>
          <p:spPr>
            <a:xfrm>
              <a:off x="6618278" y="4628259"/>
              <a:ext cx="1932677" cy="1151520"/>
            </a:xfrm>
            <a:prstGeom prst="rect">
              <a:avLst/>
            </a:prstGeom>
            <a:solidFill>
              <a:srgbClr val="2B6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20A5D4-A7AC-81F6-BFF5-EC0004D44FCC}"/>
                </a:ext>
              </a:extLst>
            </p:cNvPr>
            <p:cNvSpPr txBox="1"/>
            <p:nvPr/>
          </p:nvSpPr>
          <p:spPr>
            <a:xfrm>
              <a:off x="6770679" y="6154490"/>
              <a:ext cx="1682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STEVE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04B6E7-50AA-3BF7-6F5A-A96939799FE1}"/>
                </a:ext>
              </a:extLst>
            </p:cNvPr>
            <p:cNvSpPr txBox="1"/>
            <p:nvPr/>
          </p:nvSpPr>
          <p:spPr>
            <a:xfrm>
              <a:off x="6562463" y="4907062"/>
              <a:ext cx="2044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Steve saves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$200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/mo.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Starting at age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241680-F154-7AB5-C2CB-963B19B9E9EC}"/>
                </a:ext>
              </a:extLst>
            </p:cNvPr>
            <p:cNvSpPr/>
            <p:nvPr/>
          </p:nvSpPr>
          <p:spPr>
            <a:xfrm>
              <a:off x="6746072" y="4614315"/>
              <a:ext cx="16770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$298,072.00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FD3AEE-AFF2-B1C4-37AC-3A02B8C11DC7}"/>
                </a:ext>
              </a:extLst>
            </p:cNvPr>
            <p:cNvSpPr/>
            <p:nvPr/>
          </p:nvSpPr>
          <p:spPr>
            <a:xfrm>
              <a:off x="4675723" y="3190998"/>
              <a:ext cx="16877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$698,201.57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73B3D4-6522-D31C-DE9A-A58E1535989B}"/>
                </a:ext>
              </a:extLst>
            </p:cNvPr>
            <p:cNvSpPr txBox="1"/>
            <p:nvPr/>
          </p:nvSpPr>
          <p:spPr>
            <a:xfrm>
              <a:off x="5929847" y="1915397"/>
              <a:ext cx="2717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07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Estimated Totals with 8% Rate of Return and Retirement Age of 65</a:t>
              </a:r>
            </a:p>
          </p:txBody>
        </p:sp>
      </p:grpSp>
      <p:pic>
        <p:nvPicPr>
          <p:cNvPr id="35" name="Picture 34" descr="Paper with hand icon indicating additional resource.">
            <a:extLst>
              <a:ext uri="{FF2B5EF4-FFF2-40B4-BE49-F238E27FC236}">
                <a16:creationId xmlns:a16="http://schemas.microsoft.com/office/drawing/2014/main" id="{D69E74CA-3F95-3B1B-BDA1-4D34AAA83B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4E25DBD-0D2C-2202-2F0E-4B31A6B382A1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Investing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51018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96A5508-277D-EF82-2F23-E40534E057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Types of Investments</a:t>
            </a:r>
          </a:p>
        </p:txBody>
      </p:sp>
      <p:grpSp>
        <p:nvGrpSpPr>
          <p:cNvPr id="11" name="Group 10" descr="Types of Investment graphic.">
            <a:extLst>
              <a:ext uri="{FF2B5EF4-FFF2-40B4-BE49-F238E27FC236}">
                <a16:creationId xmlns:a16="http://schemas.microsoft.com/office/drawing/2014/main" id="{A3240BD4-9ADA-784D-7294-A242B86ABD34}"/>
              </a:ext>
            </a:extLst>
          </p:cNvPr>
          <p:cNvGrpSpPr/>
          <p:nvPr/>
        </p:nvGrpSpPr>
        <p:grpSpPr>
          <a:xfrm>
            <a:off x="483650" y="2087529"/>
            <a:ext cx="8434908" cy="3747771"/>
            <a:chOff x="483650" y="2087529"/>
            <a:chExt cx="8434908" cy="37477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C88E7CC-8560-94FF-93B5-F997B7A2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522" y="2989546"/>
              <a:ext cx="7722755" cy="457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4F830E-03E9-E895-9683-E652F7497C8D}"/>
                </a:ext>
              </a:extLst>
            </p:cNvPr>
            <p:cNvSpPr txBox="1"/>
            <p:nvPr/>
          </p:nvSpPr>
          <p:spPr>
            <a:xfrm>
              <a:off x="774522" y="2099227"/>
              <a:ext cx="2698992" cy="6153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333" b="1" cap="all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Lower risk</a:t>
              </a:r>
            </a:p>
            <a:p>
              <a:r>
                <a:rPr lang="en-US" sz="1333" b="1" cap="all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Lower return</a:t>
              </a:r>
            </a:p>
            <a:p>
              <a:r>
                <a:rPr lang="en-US" sz="1333" b="1" cap="all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Shorter timeframe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94F09F-CED1-2C75-708E-8B7ABB35CBCC}"/>
                </a:ext>
              </a:extLst>
            </p:cNvPr>
            <p:cNvSpPr txBox="1"/>
            <p:nvPr/>
          </p:nvSpPr>
          <p:spPr>
            <a:xfrm>
              <a:off x="5798285" y="2087529"/>
              <a:ext cx="2698992" cy="6153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sz="1333" b="1" cap="all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higher risk</a:t>
              </a:r>
            </a:p>
            <a:p>
              <a:pPr algn="r"/>
              <a:r>
                <a:rPr lang="en-US" sz="1333" b="1" cap="all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Potentially higher return</a:t>
              </a:r>
            </a:p>
            <a:p>
              <a:pPr algn="r"/>
              <a:r>
                <a:rPr lang="en-US" sz="1333" b="1" cap="all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Longer timeframe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9EA4D9B-AE8E-2630-364B-1B54B7F8CDF4}"/>
                </a:ext>
              </a:extLst>
            </p:cNvPr>
            <p:cNvSpPr/>
            <p:nvPr/>
          </p:nvSpPr>
          <p:spPr>
            <a:xfrm>
              <a:off x="1218074" y="2740018"/>
              <a:ext cx="956256" cy="956256"/>
            </a:xfrm>
            <a:prstGeom prst="ellipse">
              <a:avLst/>
            </a:prstGeom>
            <a:solidFill>
              <a:srgbClr val="033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2774E23-26E3-6884-13F3-75E30FA66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9166" y="2947153"/>
              <a:ext cx="426028" cy="457201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B850C60-6CD9-37D5-CB6A-74923620E271}"/>
                </a:ext>
              </a:extLst>
            </p:cNvPr>
            <p:cNvSpPr/>
            <p:nvPr/>
          </p:nvSpPr>
          <p:spPr>
            <a:xfrm>
              <a:off x="4157764" y="2740018"/>
              <a:ext cx="956256" cy="956256"/>
            </a:xfrm>
            <a:prstGeom prst="ellipse">
              <a:avLst/>
            </a:prstGeom>
            <a:solidFill>
              <a:srgbClr val="033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7F2AC5B-4C3A-37D3-0964-36A108B3C4B4}"/>
                </a:ext>
              </a:extLst>
            </p:cNvPr>
            <p:cNvSpPr/>
            <p:nvPr/>
          </p:nvSpPr>
          <p:spPr>
            <a:xfrm>
              <a:off x="7090934" y="2740018"/>
              <a:ext cx="956256" cy="956256"/>
            </a:xfrm>
            <a:prstGeom prst="ellipse">
              <a:avLst/>
            </a:prstGeom>
            <a:solidFill>
              <a:srgbClr val="033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7387E9B-AB0E-1A57-0501-9FC7FDC5F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6388" y="2964876"/>
              <a:ext cx="492486" cy="51389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0EBD3BD-F919-70B4-94B9-1B7892274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3312" y="2906331"/>
              <a:ext cx="571500" cy="5461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2D2EA0-8DA2-266A-139B-9B64D4892440}"/>
                </a:ext>
              </a:extLst>
            </p:cNvPr>
            <p:cNvSpPr txBox="1"/>
            <p:nvPr/>
          </p:nvSpPr>
          <p:spPr>
            <a:xfrm>
              <a:off x="483650" y="3793460"/>
              <a:ext cx="2477179" cy="176477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2133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</a:t>
              </a:r>
            </a:p>
            <a:p>
              <a:pPr algn="ctr">
                <a:spcAft>
                  <a:spcPts val="400"/>
                </a:spcAft>
              </a:pPr>
              <a:r>
                <a:rPr lang="en-US" b="1" i="1" dirty="0">
                  <a:solidFill>
                    <a:srgbClr val="EDB2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u="sng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Examples: 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Certificates of Deposit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Money Market Account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Savings Account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66D813-942D-9C6D-FA17-3ED17C1B85AC}"/>
                </a:ext>
              </a:extLst>
            </p:cNvPr>
            <p:cNvSpPr txBox="1"/>
            <p:nvPr/>
          </p:nvSpPr>
          <p:spPr>
            <a:xfrm>
              <a:off x="3140715" y="3793459"/>
              <a:ext cx="2983831" cy="20418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2133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BONDS</a:t>
              </a:r>
            </a:p>
            <a:p>
              <a:pPr algn="ctr">
                <a:spcAft>
                  <a:spcPts val="400"/>
                </a:spcAft>
              </a:pPr>
              <a:r>
                <a:rPr lang="en-US" b="1" i="1" dirty="0">
                  <a:solidFill>
                    <a:srgbClr val="EDB2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Lending   </a:t>
              </a:r>
            </a:p>
            <a:p>
              <a:pPr algn="ctr">
                <a:spcAft>
                  <a:spcPts val="400"/>
                </a:spcAft>
              </a:pPr>
              <a:r>
                <a:rPr lang="en-US" sz="1467" u="sng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Examples: </a:t>
              </a:r>
            </a:p>
            <a:p>
              <a:pPr algn="ctr">
                <a:spcAft>
                  <a:spcPts val="400"/>
                </a:spcAft>
              </a:pPr>
              <a:r>
                <a:rPr lang="en-US" sz="1467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U.S. Government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U.S. Corporate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Municipal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Government / Corporations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D89979E-BE1B-CB1A-9C8B-A925F06C92CA}"/>
                </a:ext>
              </a:extLst>
            </p:cNvPr>
            <p:cNvSpPr txBox="1"/>
            <p:nvPr/>
          </p:nvSpPr>
          <p:spPr>
            <a:xfrm>
              <a:off x="6219566" y="3793459"/>
              <a:ext cx="2698992" cy="20418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2133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STOCKS</a:t>
              </a:r>
            </a:p>
            <a:p>
              <a:pPr algn="ctr">
                <a:spcAft>
                  <a:spcPts val="400"/>
                </a:spcAft>
              </a:pPr>
              <a:r>
                <a:rPr lang="en-US" b="1" i="1" dirty="0">
                  <a:solidFill>
                    <a:srgbClr val="EDB2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Ownership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u="sng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Examples: 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Small / Med / Large Co. Stocks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U.S. / Foreign Stocks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Oil / Gold</a:t>
              </a:r>
            </a:p>
            <a:p>
              <a:pPr algn="ctr">
                <a:spcAft>
                  <a:spcPts val="400"/>
                </a:spcAft>
                <a:buClr>
                  <a:schemeClr val="accent3"/>
                </a:buClr>
                <a:buSzPct val="76000"/>
              </a:pPr>
              <a:r>
                <a:rPr lang="en-US" sz="1467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REITs</a:t>
              </a: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66F6B7A2-3811-0108-C3ED-8DCE4B1D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39" y="5926298"/>
            <a:ext cx="84807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chemeClr val="tx2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This is simply an illustration of the general relationship between various asset classes. Some investments will not align with this model.</a:t>
            </a:r>
            <a:endParaRPr lang="en-US" sz="1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0AA81745-86A4-11C3-5CB3-169966DF32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7912B2-B262-D989-DC7A-975DFCA0EE2D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Investing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770465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8A68A59-2871-00E1-31FC-95AC7399F7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Understanding Your TSP</a:t>
            </a:r>
          </a:p>
        </p:txBody>
      </p:sp>
      <p:grpSp>
        <p:nvGrpSpPr>
          <p:cNvPr id="9" name="Group 8" descr="Traditional vs. Roth graphic.">
            <a:extLst>
              <a:ext uri="{FF2B5EF4-FFF2-40B4-BE49-F238E27FC236}">
                <a16:creationId xmlns:a16="http://schemas.microsoft.com/office/drawing/2014/main" id="{726001CD-4A62-DDA7-6B97-A2A9E0EE63E5}"/>
              </a:ext>
            </a:extLst>
          </p:cNvPr>
          <p:cNvGrpSpPr/>
          <p:nvPr/>
        </p:nvGrpSpPr>
        <p:grpSpPr>
          <a:xfrm>
            <a:off x="1496281" y="2380176"/>
            <a:ext cx="6331199" cy="3111624"/>
            <a:chOff x="1496281" y="2380176"/>
            <a:chExt cx="6331199" cy="3111624"/>
          </a:xfrm>
        </p:grpSpPr>
        <p:sp>
          <p:nvSpPr>
            <p:cNvPr id="23" name="Pie 22">
              <a:extLst>
                <a:ext uri="{FF2B5EF4-FFF2-40B4-BE49-F238E27FC236}">
                  <a16:creationId xmlns:a16="http://schemas.microsoft.com/office/drawing/2014/main" id="{AF288705-02F5-5F49-9BFC-41755D722B8A}"/>
                </a:ext>
              </a:extLst>
            </p:cNvPr>
            <p:cNvSpPr/>
            <p:nvPr/>
          </p:nvSpPr>
          <p:spPr>
            <a:xfrm>
              <a:off x="1662064" y="2392718"/>
              <a:ext cx="2869865" cy="2924205"/>
            </a:xfrm>
            <a:prstGeom prst="pie">
              <a:avLst>
                <a:gd name="adj1" fmla="val 0"/>
                <a:gd name="adj2" fmla="val 10804638"/>
              </a:avLst>
            </a:prstGeom>
            <a:solidFill>
              <a:srgbClr val="2B6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>
              <a:extLst>
                <a:ext uri="{FF2B5EF4-FFF2-40B4-BE49-F238E27FC236}">
                  <a16:creationId xmlns:a16="http://schemas.microsoft.com/office/drawing/2014/main" id="{6E1C847F-5468-5F42-99D7-77D26C905584}"/>
                </a:ext>
              </a:extLst>
            </p:cNvPr>
            <p:cNvSpPr/>
            <p:nvPr/>
          </p:nvSpPr>
          <p:spPr>
            <a:xfrm rot="10800000">
              <a:off x="1662065" y="2386447"/>
              <a:ext cx="2869864" cy="2936052"/>
            </a:xfrm>
            <a:prstGeom prst="pie">
              <a:avLst>
                <a:gd name="adj1" fmla="val 0"/>
                <a:gd name="adj2" fmla="val 10804638"/>
              </a:avLst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6C4B4ED-1168-AA4A-8AF4-BF0717B55CB2}"/>
                </a:ext>
              </a:extLst>
            </p:cNvPr>
            <p:cNvSpPr/>
            <p:nvPr/>
          </p:nvSpPr>
          <p:spPr>
            <a:xfrm>
              <a:off x="2050691" y="2815865"/>
              <a:ext cx="2092609" cy="2077216"/>
            </a:xfrm>
            <a:prstGeom prst="ellipse">
              <a:avLst/>
            </a:prstGeom>
            <a:solidFill>
              <a:srgbClr val="033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6747216-E608-7C42-9A74-C26FDAC1536D}"/>
                </a:ext>
              </a:extLst>
            </p:cNvPr>
            <p:cNvSpPr/>
            <p:nvPr/>
          </p:nvSpPr>
          <p:spPr>
            <a:xfrm>
              <a:off x="1987536" y="2593719"/>
              <a:ext cx="2218918" cy="217258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2000" b="1" dirty="0">
                  <a:latin typeface="Arial" charset="0"/>
                  <a:ea typeface="Arial" charset="0"/>
                  <a:cs typeface="Arial" charset="0"/>
                </a:rPr>
                <a:t>Taxes deferred</a:t>
              </a:r>
            </a:p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95FF641-529B-AC46-884B-91E59F2F46B3}"/>
                </a:ext>
              </a:extLst>
            </p:cNvPr>
            <p:cNvSpPr/>
            <p:nvPr/>
          </p:nvSpPr>
          <p:spPr>
            <a:xfrm>
              <a:off x="1496281" y="2971912"/>
              <a:ext cx="3176414" cy="25198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ArchDown">
                <a:avLst>
                  <a:gd name="adj" fmla="val 36381"/>
                </a:avLst>
              </a:prstTxWarp>
              <a:noAutofit/>
            </a:bodyPr>
            <a:lstStyle/>
            <a:p>
              <a:pPr algn="ctr"/>
              <a:r>
                <a:rPr lang="en-US" sz="2000" b="1" dirty="0">
                  <a:latin typeface="Arial" charset="0"/>
                  <a:ea typeface="Arial" charset="0"/>
                  <a:cs typeface="Arial" charset="0"/>
                </a:rPr>
                <a:t>Taxable when withdrawn</a:t>
              </a:r>
            </a:p>
            <a:p>
              <a:pPr algn="ctr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7E93FB-49D1-834C-9736-1429E64DD218}"/>
                </a:ext>
              </a:extLst>
            </p:cNvPr>
            <p:cNvSpPr txBox="1"/>
            <p:nvPr/>
          </p:nvSpPr>
          <p:spPr>
            <a:xfrm>
              <a:off x="2163451" y="3581720"/>
              <a:ext cx="18470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 Hebrew" charset="-79"/>
                  <a:cs typeface="Arial" panose="020B0604020202020204" pitchFamily="34" charset="0"/>
                </a:rPr>
                <a:t>Traditional</a:t>
              </a:r>
            </a:p>
          </p:txBody>
        </p:sp>
        <p:sp>
          <p:nvSpPr>
            <p:cNvPr id="38" name="Pie 37">
              <a:extLst>
                <a:ext uri="{FF2B5EF4-FFF2-40B4-BE49-F238E27FC236}">
                  <a16:creationId xmlns:a16="http://schemas.microsoft.com/office/drawing/2014/main" id="{9E1DE546-2CE3-1840-9015-D71845CC2877}"/>
                </a:ext>
              </a:extLst>
            </p:cNvPr>
            <p:cNvSpPr/>
            <p:nvPr/>
          </p:nvSpPr>
          <p:spPr>
            <a:xfrm>
              <a:off x="4763981" y="2386447"/>
              <a:ext cx="2869865" cy="2924205"/>
            </a:xfrm>
            <a:prstGeom prst="pie">
              <a:avLst>
                <a:gd name="adj1" fmla="val 0"/>
                <a:gd name="adj2" fmla="val 10804638"/>
              </a:avLst>
            </a:prstGeom>
            <a:solidFill>
              <a:srgbClr val="2B6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>
              <a:extLst>
                <a:ext uri="{FF2B5EF4-FFF2-40B4-BE49-F238E27FC236}">
                  <a16:creationId xmlns:a16="http://schemas.microsoft.com/office/drawing/2014/main" id="{C82DCE16-FA1A-234C-B355-9B3EACEFE694}"/>
                </a:ext>
              </a:extLst>
            </p:cNvPr>
            <p:cNvSpPr/>
            <p:nvPr/>
          </p:nvSpPr>
          <p:spPr>
            <a:xfrm rot="10800000">
              <a:off x="4763982" y="2380176"/>
              <a:ext cx="2869864" cy="2936052"/>
            </a:xfrm>
            <a:prstGeom prst="pie">
              <a:avLst>
                <a:gd name="adj1" fmla="val 0"/>
                <a:gd name="adj2" fmla="val 10804638"/>
              </a:avLst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1BBE19-A7D1-2C49-8361-3373D3F8BA1D}"/>
                </a:ext>
              </a:extLst>
            </p:cNvPr>
            <p:cNvSpPr/>
            <p:nvPr/>
          </p:nvSpPr>
          <p:spPr>
            <a:xfrm>
              <a:off x="5152608" y="2809594"/>
              <a:ext cx="2092609" cy="2077216"/>
            </a:xfrm>
            <a:prstGeom prst="ellipse">
              <a:avLst/>
            </a:prstGeom>
            <a:solidFill>
              <a:srgbClr val="033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B09EFFD-FC0E-BB47-AEA7-8538B70AE76B}"/>
                </a:ext>
              </a:extLst>
            </p:cNvPr>
            <p:cNvSpPr/>
            <p:nvPr/>
          </p:nvSpPr>
          <p:spPr>
            <a:xfrm>
              <a:off x="4992256" y="2606781"/>
              <a:ext cx="2367746" cy="217258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0781013"/>
                </a:avLst>
              </a:prstTxWarp>
            </a:bodyPr>
            <a:lstStyle/>
            <a:p>
              <a:pPr algn="ctr"/>
              <a:r>
                <a:rPr lang="en-US" sz="2000" b="1" dirty="0">
                  <a:latin typeface="Arial" charset="0"/>
                  <a:ea typeface="Arial" charset="0"/>
                  <a:cs typeface="Arial" charset="0"/>
                </a:rPr>
                <a:t>Taxes paid up front</a:t>
              </a:r>
            </a:p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9E1D655-6776-5A40-ACB2-6B10A4525381}"/>
                </a:ext>
              </a:extLst>
            </p:cNvPr>
            <p:cNvSpPr/>
            <p:nvPr/>
          </p:nvSpPr>
          <p:spPr>
            <a:xfrm>
              <a:off x="4559011" y="3024160"/>
              <a:ext cx="3268469" cy="2422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ArchDown">
                <a:avLst>
                  <a:gd name="adj" fmla="val 36381"/>
                </a:avLst>
              </a:prstTxWarp>
              <a:noAutofit/>
            </a:bodyPr>
            <a:lstStyle/>
            <a:p>
              <a:pPr algn="ctr"/>
              <a:r>
                <a:rPr lang="en-US" sz="2000" b="1" dirty="0">
                  <a:latin typeface="Arial" charset="0"/>
                  <a:ea typeface="Arial" charset="0"/>
                  <a:cs typeface="Arial" charset="0"/>
                </a:rPr>
                <a:t>Tax-free earnings when withdrawn</a:t>
              </a:r>
            </a:p>
            <a:p>
              <a:pPr algn="ctr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D32EAC-FA29-0A48-9650-CE011AFCC307}"/>
                </a:ext>
              </a:extLst>
            </p:cNvPr>
            <p:cNvSpPr txBox="1"/>
            <p:nvPr/>
          </p:nvSpPr>
          <p:spPr>
            <a:xfrm>
              <a:off x="5265368" y="3575449"/>
              <a:ext cx="18470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 Hebrew" charset="-79"/>
                  <a:cs typeface="Arial" panose="020B0604020202020204" pitchFamily="34" charset="0"/>
                </a:rPr>
                <a:t>Roth</a:t>
              </a:r>
            </a:p>
          </p:txBody>
        </p:sp>
      </p:grp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BC3BADEF-A319-053B-8948-4059FA0DE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76DC58-45B1-60B7-120B-D9343FC106A6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Thrift Savings Plan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59162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69C2928-EDA8-8920-3BE0-7CA6253A37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-23640"/>
            <a:ext cx="95653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TSP Investment Choices: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Individual Funds</a:t>
            </a:r>
          </a:p>
        </p:txBody>
      </p:sp>
      <p:grpSp>
        <p:nvGrpSpPr>
          <p:cNvPr id="26" name="Group 25" descr="Individual funds graphic.">
            <a:extLst>
              <a:ext uri="{FF2B5EF4-FFF2-40B4-BE49-F238E27FC236}">
                <a16:creationId xmlns:a16="http://schemas.microsoft.com/office/drawing/2014/main" id="{A7586857-60C8-A091-20F4-91B18E471F3E}"/>
              </a:ext>
            </a:extLst>
          </p:cNvPr>
          <p:cNvGrpSpPr/>
          <p:nvPr/>
        </p:nvGrpSpPr>
        <p:grpSpPr>
          <a:xfrm>
            <a:off x="31859" y="1853293"/>
            <a:ext cx="9072531" cy="4477011"/>
            <a:chOff x="31859" y="1853293"/>
            <a:chExt cx="9072531" cy="44770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FA434EC-24F6-31FE-A530-D1C97D729774}"/>
                </a:ext>
              </a:extLst>
            </p:cNvPr>
            <p:cNvGrpSpPr/>
            <p:nvPr/>
          </p:nvGrpSpPr>
          <p:grpSpPr>
            <a:xfrm>
              <a:off x="31859" y="1853293"/>
              <a:ext cx="1783080" cy="3332092"/>
              <a:chOff x="50482" y="1870231"/>
              <a:chExt cx="1783080" cy="333209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ECD0F1A-E35C-1C47-9C6A-3620EED11881}"/>
                  </a:ext>
                </a:extLst>
              </p:cNvPr>
              <p:cNvSpPr/>
              <p:nvPr/>
            </p:nvSpPr>
            <p:spPr>
              <a:xfrm>
                <a:off x="50482" y="1870231"/>
                <a:ext cx="1783080" cy="822996"/>
              </a:xfrm>
              <a:prstGeom prst="rect">
                <a:avLst/>
              </a:prstGeom>
              <a:solidFill>
                <a:srgbClr val="EB8D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B8D36"/>
                  </a:solidFill>
                </a:endParaRPr>
              </a:p>
            </p:txBody>
          </p:sp>
          <p:sp>
            <p:nvSpPr>
              <p:cNvPr id="50" name="Content Placeholder 16">
                <a:extLst>
                  <a:ext uri="{FF2B5EF4-FFF2-40B4-BE49-F238E27FC236}">
                    <a16:creationId xmlns:a16="http://schemas.microsoft.com/office/drawing/2014/main" id="{F2CCEF0B-2545-5745-98C4-1907D05A3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82" y="1873907"/>
                <a:ext cx="1783080" cy="3328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8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250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G FUND</a:t>
                </a:r>
              </a:p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Government Securities Investment Fund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endParaRPr lang="en-US" sz="1200" spc="-5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EB8D36"/>
                    </a:solidFill>
                    <a:latin typeface="Arial"/>
                    <a:cs typeface="Arial"/>
                  </a:rPr>
                  <a:t>What It Is: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Government securities that are specially issued to the TSP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EB8D36"/>
                    </a:solidFill>
                    <a:latin typeface="Arial"/>
                    <a:cs typeface="Arial"/>
                  </a:rPr>
                  <a:t>Pros: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Does not lose money; has a consistent but relatively low investment return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EB8D36"/>
                    </a:solidFill>
                    <a:latin typeface="Arial"/>
                    <a:cs typeface="Arial"/>
                  </a:rPr>
                  <a:t>Risks: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Your money may </a:t>
                </a:r>
                <a:b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</a:b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not grow to meet your retirement needs or outpace inflation.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E71073-2846-22B9-2C8D-88E6C379B9F6}"/>
                </a:ext>
              </a:extLst>
            </p:cNvPr>
            <p:cNvGrpSpPr/>
            <p:nvPr/>
          </p:nvGrpSpPr>
          <p:grpSpPr>
            <a:xfrm>
              <a:off x="1837736" y="1853293"/>
              <a:ext cx="1792508" cy="4111790"/>
              <a:chOff x="1938944" y="1862228"/>
              <a:chExt cx="1792508" cy="411179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B71B419-1B2A-FA4E-9B95-37B56708E807}"/>
                  </a:ext>
                </a:extLst>
              </p:cNvPr>
              <p:cNvSpPr/>
              <p:nvPr/>
            </p:nvSpPr>
            <p:spPr>
              <a:xfrm>
                <a:off x="1948372" y="1862228"/>
                <a:ext cx="1783080" cy="822996"/>
              </a:xfrm>
              <a:prstGeom prst="rect">
                <a:avLst/>
              </a:prstGeom>
              <a:solidFill>
                <a:srgbClr val="AB344A"/>
              </a:solidFill>
              <a:ln>
                <a:solidFill>
                  <a:srgbClr val="AB34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9" name="Content Placeholder 16">
                <a:extLst>
                  <a:ext uri="{FF2B5EF4-FFF2-40B4-BE49-F238E27FC236}">
                    <a16:creationId xmlns:a16="http://schemas.microsoft.com/office/drawing/2014/main" id="{B60BD01D-DE53-EA41-9EF7-C193D94C62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8944" y="1870231"/>
                <a:ext cx="1782003" cy="4103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8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250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F FUND</a:t>
                </a:r>
              </a:p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Fixed Income Index Investment Fund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endParaRPr lang="en-US" sz="1200" spc="-5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AB344A"/>
                    </a:solidFill>
                    <a:latin typeface="Arial"/>
                    <a:cs typeface="Arial"/>
                  </a:rPr>
                  <a:t>What It Is: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Government, corporate, and asset-backed bonds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AB344A"/>
                    </a:solidFill>
                    <a:latin typeface="Arial"/>
                    <a:cs typeface="Arial"/>
                  </a:rPr>
                  <a:t>Pros: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May earn returns that are higher than money market funds over the long term with relatively low risk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AB344A"/>
                    </a:solidFill>
                    <a:latin typeface="Arial"/>
                    <a:cs typeface="Arial"/>
                  </a:rPr>
                  <a:t>Risks: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Bond prices fall when interest rates rise. Bonds may be repaid early, reducing your returns.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AB344A"/>
                    </a:solidFill>
                    <a:latin typeface="Arial"/>
                    <a:cs typeface="Arial"/>
                  </a:rPr>
                  <a:t>Benchmark Index: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Bloomberg Barclays </a:t>
                </a:r>
                <a:b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</a:b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U.S. Aggregate Bond Index</a:t>
                </a:r>
                <a:endParaRPr lang="en-US" sz="1200" b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27149CD-8DF5-8C6E-719C-2405284219C3}"/>
                </a:ext>
              </a:extLst>
            </p:cNvPr>
            <p:cNvGrpSpPr/>
            <p:nvPr/>
          </p:nvGrpSpPr>
          <p:grpSpPr>
            <a:xfrm>
              <a:off x="3676997" y="1853293"/>
              <a:ext cx="1783080" cy="3434617"/>
              <a:chOff x="3874186" y="1862228"/>
              <a:chExt cx="1783080" cy="3434617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FD2E76D-5903-6047-8CA6-E7489839E563}"/>
                  </a:ext>
                </a:extLst>
              </p:cNvPr>
              <p:cNvSpPr/>
              <p:nvPr/>
            </p:nvSpPr>
            <p:spPr>
              <a:xfrm>
                <a:off x="3874186" y="1862228"/>
                <a:ext cx="1783080" cy="82296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ontent Placeholder 16">
                <a:extLst>
                  <a:ext uri="{FF2B5EF4-FFF2-40B4-BE49-F238E27FC236}">
                    <a16:creationId xmlns:a16="http://schemas.microsoft.com/office/drawing/2014/main" id="{4C92D816-E099-6A4D-8139-822EFD4887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2847" y="1870231"/>
                <a:ext cx="1763916" cy="34266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8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250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C FUND</a:t>
                </a:r>
              </a:p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Common Stock Index Investment Fund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endParaRPr lang="en-US" sz="1200" spc="-5" dirty="0">
                  <a:solidFill>
                    <a:srgbClr val="00B050"/>
                  </a:solidFill>
                  <a:latin typeface="Arial"/>
                  <a:cs typeface="Arial"/>
                </a:endParaRP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50"/>
                    </a:solidFill>
                    <a:latin typeface="Arial"/>
                    <a:cs typeface="Arial"/>
                  </a:rPr>
                  <a:t>What It Is: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Stocks of large and medium-sized U.S. companies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50"/>
                    </a:solidFill>
                    <a:latin typeface="Arial"/>
                    <a:cs typeface="Arial"/>
                  </a:rPr>
                  <a:t>Pros: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Potential for high investment returns over the long term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50"/>
                    </a:solidFill>
                    <a:latin typeface="Arial"/>
                    <a:cs typeface="Arial"/>
                  </a:rPr>
                  <a:t>Risks: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Can be volatile depending on stock market performance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50"/>
                    </a:solidFill>
                    <a:latin typeface="Arial"/>
                    <a:cs typeface="Arial"/>
                  </a:rPr>
                  <a:t>Benchmark Index: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Standard &amp; Poor’s 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500 Stock Index</a:t>
                </a:r>
                <a:endParaRPr lang="en-US" sz="1200" b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AFFA4A9-9C7B-34E8-0C6C-50E09D660DAA}"/>
                </a:ext>
              </a:extLst>
            </p:cNvPr>
            <p:cNvGrpSpPr/>
            <p:nvPr/>
          </p:nvGrpSpPr>
          <p:grpSpPr>
            <a:xfrm>
              <a:off x="5426996" y="1853293"/>
              <a:ext cx="1940076" cy="3351434"/>
              <a:chOff x="5658905" y="1862228"/>
              <a:chExt cx="1940076" cy="335143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667C1C-488A-8649-B139-D1726F16DA1B}"/>
                  </a:ext>
                </a:extLst>
              </p:cNvPr>
              <p:cNvSpPr/>
              <p:nvPr/>
            </p:nvSpPr>
            <p:spPr>
              <a:xfrm>
                <a:off x="5735104" y="1862228"/>
                <a:ext cx="1786837" cy="82299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7" name="Content Placeholder 16">
                <a:extLst>
                  <a:ext uri="{FF2B5EF4-FFF2-40B4-BE49-F238E27FC236}">
                    <a16:creationId xmlns:a16="http://schemas.microsoft.com/office/drawing/2014/main" id="{97952E09-36A9-804E-90C5-1D13B8E6D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58905" y="1882842"/>
                <a:ext cx="1940076" cy="33308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8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250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S FUND</a:t>
                </a:r>
              </a:p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Small Capitalization Stock Index Investment Fund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endParaRPr lang="en-US" sz="1200" spc="-5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What It Is: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Stock of small to medium-sized U.S. companies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Pros: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Potential for high investment returns over the long term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Risks: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Can be volatile depending on stock market performance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Benchmark Index: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Dow Jones U.S. Completion TSM Index</a:t>
                </a:r>
                <a:endParaRPr lang="en-US" sz="1200" b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ED3079C-B0BB-3889-709E-8BF5DA03E7A8}"/>
                </a:ext>
              </a:extLst>
            </p:cNvPr>
            <p:cNvGrpSpPr/>
            <p:nvPr/>
          </p:nvGrpSpPr>
          <p:grpSpPr>
            <a:xfrm>
              <a:off x="7317553" y="1853293"/>
              <a:ext cx="1786837" cy="4477011"/>
              <a:chOff x="7714452" y="1865293"/>
              <a:chExt cx="1786837" cy="447701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9AA140C-BB0D-9642-8A94-88346563BF05}"/>
                  </a:ext>
                </a:extLst>
              </p:cNvPr>
              <p:cNvSpPr/>
              <p:nvPr/>
            </p:nvSpPr>
            <p:spPr>
              <a:xfrm>
                <a:off x="7718209" y="1871386"/>
                <a:ext cx="1783080" cy="822996"/>
              </a:xfrm>
              <a:prstGeom prst="rect">
                <a:avLst/>
              </a:prstGeom>
              <a:solidFill>
                <a:srgbClr val="4D2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8" name="Content Placeholder 16">
                <a:extLst>
                  <a:ext uri="{FF2B5EF4-FFF2-40B4-BE49-F238E27FC236}">
                    <a16:creationId xmlns:a16="http://schemas.microsoft.com/office/drawing/2014/main" id="{2846930E-B9F2-5E47-8B34-5F30FE1C20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4452" y="1865293"/>
                <a:ext cx="1786837" cy="4477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8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250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I FUND</a:t>
                </a:r>
              </a:p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International Stock Index Investment Fund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endParaRPr lang="en-US" sz="1200" spc="-5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4D2070"/>
                    </a:solidFill>
                    <a:latin typeface="Arial"/>
                    <a:cs typeface="Arial"/>
                  </a:rPr>
                  <a:t>What It Is: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International stocks from more than 20 developed countries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4D2070"/>
                    </a:solidFill>
                    <a:latin typeface="Arial"/>
                    <a:cs typeface="Arial"/>
                  </a:rPr>
                  <a:t>Pros: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Potential for high investment returns over the long term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4D2070"/>
                    </a:solidFill>
                    <a:latin typeface="Arial"/>
                    <a:cs typeface="Arial"/>
                  </a:rPr>
                  <a:t>Risks: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Can be volatile depending on stock market performance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4D2070"/>
                    </a:solidFill>
                    <a:latin typeface="Arial"/>
                    <a:cs typeface="Arial"/>
                  </a:rPr>
                  <a:t>Benchmark Index: </a:t>
                </a:r>
                <a:br>
                  <a:rPr lang="en-US" sz="1200" spc="-5" dirty="0">
                    <a:solidFill>
                      <a:srgbClr val="4D2070"/>
                    </a:solidFill>
                    <a:latin typeface="Arial"/>
                    <a:cs typeface="Arial"/>
                  </a:rPr>
                </a:b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MSCI EAFE Stock Index</a:t>
                </a:r>
                <a:endParaRPr lang="en-US" sz="1200" b="0" dirty="0"/>
              </a:p>
            </p:txBody>
          </p:sp>
        </p:grpSp>
      </p:grpSp>
      <p:pic>
        <p:nvPicPr>
          <p:cNvPr id="32" name="Picture 31" descr="Thrift Savings Plan logo.">
            <a:extLst>
              <a:ext uri="{FF2B5EF4-FFF2-40B4-BE49-F238E27FC236}">
                <a16:creationId xmlns:a16="http://schemas.microsoft.com/office/drawing/2014/main" id="{E4E34772-5D79-3243-8658-5D5707F316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46" y="5650426"/>
            <a:ext cx="859669" cy="898063"/>
          </a:xfrm>
          <a:prstGeom prst="diamond">
            <a:avLst/>
          </a:prstGeom>
        </p:spPr>
      </p:pic>
      <p:sp>
        <p:nvSpPr>
          <p:cNvPr id="31" name="Content Placeholder 16">
            <a:extLst>
              <a:ext uri="{FF2B5EF4-FFF2-40B4-BE49-F238E27FC236}">
                <a16:creationId xmlns:a16="http://schemas.microsoft.com/office/drawing/2014/main" id="{C02406FF-918C-EE4C-8A36-58DD8C362A70}"/>
              </a:ext>
            </a:extLst>
          </p:cNvPr>
          <p:cNvSpPr txBox="1">
            <a:spLocks/>
          </p:cNvSpPr>
          <p:nvPr/>
        </p:nvSpPr>
        <p:spPr>
          <a:xfrm>
            <a:off x="718564" y="6172967"/>
            <a:ext cx="8074916" cy="226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spcBef>
                <a:spcPts val="400"/>
              </a:spcBef>
              <a:buFont typeface="Arial" panose="020B0604020202020204" pitchFamily="34" charset="0"/>
              <a:buNone/>
              <a:tabLst>
                <a:tab pos="240665" algn="l"/>
                <a:tab pos="241300" algn="l"/>
              </a:tabLst>
            </a:pPr>
            <a:r>
              <a:rPr lang="en-US" sz="1200" b="0" spc="-5" dirty="0">
                <a:solidFill>
                  <a:srgbClr val="004071"/>
                </a:solidFill>
                <a:latin typeface="Arial"/>
                <a:cs typeface="Arial"/>
              </a:rPr>
              <a:t>For more comprehensive information, visit </a:t>
            </a:r>
            <a:r>
              <a:rPr lang="en-US" sz="1200" b="0" i="1" spc="-5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sz="1200" b="0" i="1" spc="-5" dirty="0" err="1">
                <a:solidFill>
                  <a:srgbClr val="004071"/>
                </a:solidFill>
                <a:latin typeface="Arial"/>
                <a:cs typeface="Arial"/>
              </a:rPr>
              <a:t>www.tsp.gov</a:t>
            </a:r>
            <a:r>
              <a:rPr lang="en-US" sz="1200" b="0" i="1" spc="-5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z="1200" b="0" spc="-5" dirty="0">
                <a:solidFill>
                  <a:srgbClr val="004071"/>
                </a:solidFill>
                <a:latin typeface="Arial"/>
                <a:cs typeface="Arial"/>
              </a:rPr>
              <a:t>and select “Learn about fund options” from the menu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240448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5CB643A-4AC2-0FE1-F729-6994652A0C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-23640"/>
            <a:ext cx="95653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TSP Investment Choices: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Lifecycle Funds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C7F0623-4637-242F-9A99-FC70C436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880" y="1399674"/>
            <a:ext cx="7106192" cy="831460"/>
          </a:xfrm>
        </p:spPr>
        <p:txBody>
          <a:bodyPr>
            <a:normAutofit/>
          </a:bodyPr>
          <a:lstStyle/>
          <a:p>
            <a:pPr marL="12700" indent="0">
              <a:spcBef>
                <a:spcPts val="400"/>
              </a:spcBef>
              <a:buNone/>
              <a:tabLst>
                <a:tab pos="240665" algn="l"/>
                <a:tab pos="241300" algn="l"/>
              </a:tabLst>
            </a:pPr>
            <a:r>
              <a:rPr lang="en-US" sz="2500" b="0" spc="-5" dirty="0">
                <a:solidFill>
                  <a:srgbClr val="004071"/>
                </a:solidFill>
                <a:latin typeface="Arial"/>
                <a:cs typeface="Arial"/>
              </a:rPr>
              <a:t>Each L Fund is a mix of individual funds based on when you’ll need your money</a:t>
            </a:r>
            <a:endParaRPr lang="en-US" b="0" dirty="0"/>
          </a:p>
        </p:txBody>
      </p:sp>
      <p:grpSp>
        <p:nvGrpSpPr>
          <p:cNvPr id="9" name="Group 8" descr="Lifecycle funds graphic.">
            <a:extLst>
              <a:ext uri="{FF2B5EF4-FFF2-40B4-BE49-F238E27FC236}">
                <a16:creationId xmlns:a16="http://schemas.microsoft.com/office/drawing/2014/main" id="{263113AE-F496-704A-76B3-AFF0DEBE82AF}"/>
              </a:ext>
            </a:extLst>
          </p:cNvPr>
          <p:cNvGrpSpPr/>
          <p:nvPr/>
        </p:nvGrpSpPr>
        <p:grpSpPr>
          <a:xfrm>
            <a:off x="127144" y="2152990"/>
            <a:ext cx="8869741" cy="3642797"/>
            <a:chOff x="127144" y="2152990"/>
            <a:chExt cx="8869741" cy="364279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255B1D7-91EC-E045-99B5-4EC400D99461}"/>
                </a:ext>
              </a:extLst>
            </p:cNvPr>
            <p:cNvSpPr/>
            <p:nvPr/>
          </p:nvSpPr>
          <p:spPr>
            <a:xfrm>
              <a:off x="127144" y="2582323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Consider if you were born after 1999 or plan to withdraw from your account after 2062.</a:t>
              </a: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For the 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long-term investor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7FBA1E8-A410-454A-84A8-52FBBD2E15CB}"/>
                </a:ext>
              </a:extLst>
            </p:cNvPr>
            <p:cNvSpPr/>
            <p:nvPr/>
          </p:nvSpPr>
          <p:spPr>
            <a:xfrm>
              <a:off x="127144" y="2152990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2065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F48CC5A-F1E3-E545-9B4A-110BF480D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876" y="2847898"/>
              <a:ext cx="202511" cy="20251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DE13614-A0C0-7D47-A999-532A0DA7E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876" y="3638203"/>
              <a:ext cx="202511" cy="202511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10E8CA-021E-3A4B-80E5-DC7784FC4BB3}"/>
                </a:ext>
              </a:extLst>
            </p:cNvPr>
            <p:cNvSpPr/>
            <p:nvPr/>
          </p:nvSpPr>
          <p:spPr>
            <a:xfrm>
              <a:off x="1903693" y="2582322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Consider if you were born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1995-1999 or plan to withdraw from your account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2058-2062.</a:t>
              </a: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For the 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long-term investor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23D81C-5FE3-9C44-B5A4-92CB4974C1E6}"/>
                </a:ext>
              </a:extLst>
            </p:cNvPr>
            <p:cNvSpPr/>
            <p:nvPr/>
          </p:nvSpPr>
          <p:spPr>
            <a:xfrm>
              <a:off x="1903693" y="2152990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2060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AA4D6C3-EEFF-844C-B86C-CE0B81C7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0425" y="2847898"/>
              <a:ext cx="202511" cy="20251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AC9D107-34E6-234C-886C-B59F9AC3B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0425" y="3638203"/>
              <a:ext cx="202511" cy="202511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E643913-1E82-A440-84A2-C25F9FDAC066}"/>
                </a:ext>
              </a:extLst>
            </p:cNvPr>
            <p:cNvSpPr/>
            <p:nvPr/>
          </p:nvSpPr>
          <p:spPr>
            <a:xfrm>
              <a:off x="3680242" y="2582322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Consider if you were born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1990-1994 or plan to withdraw from your account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2053-2057.</a:t>
              </a: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For the 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long-term investor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205B7BC-2F91-C54B-BB1A-DC0CA4D39C4E}"/>
                </a:ext>
              </a:extLst>
            </p:cNvPr>
            <p:cNvSpPr/>
            <p:nvPr/>
          </p:nvSpPr>
          <p:spPr>
            <a:xfrm>
              <a:off x="3680242" y="2152990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2055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0ABDDCA-5545-DD44-AA0E-4C5FD2A97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6974" y="2847898"/>
              <a:ext cx="202511" cy="20251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B221AA6-6FBF-7A47-9507-C0022C62C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6974" y="3638203"/>
              <a:ext cx="202511" cy="202511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C7BDCB-0B3C-4E4C-9763-8B94728B6274}"/>
                </a:ext>
              </a:extLst>
            </p:cNvPr>
            <p:cNvSpPr/>
            <p:nvPr/>
          </p:nvSpPr>
          <p:spPr>
            <a:xfrm>
              <a:off x="5456789" y="2582322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Consider if you were born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1985-1989 or plan to withdraw from your account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2048-2052.</a:t>
              </a: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For the 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long-term investor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9230D3A-1992-9949-B6BE-50F390B64956}"/>
                </a:ext>
              </a:extLst>
            </p:cNvPr>
            <p:cNvSpPr/>
            <p:nvPr/>
          </p:nvSpPr>
          <p:spPr>
            <a:xfrm>
              <a:off x="5456789" y="2152990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2050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A568B53-5381-2C4C-8A5B-1A166E025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3521" y="2847898"/>
              <a:ext cx="202511" cy="20251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6E8A09F-0333-C049-A367-DF55EBF6C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3521" y="3638203"/>
              <a:ext cx="202511" cy="202511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B16BE6-3107-0240-A0EC-EFFC5D953D4A}"/>
                </a:ext>
              </a:extLst>
            </p:cNvPr>
            <p:cNvSpPr/>
            <p:nvPr/>
          </p:nvSpPr>
          <p:spPr>
            <a:xfrm>
              <a:off x="7233336" y="2582322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Consider if you were born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1980-1984 or plan to withdraw from your account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2043-2047.</a:t>
              </a: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For the 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long-term investor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1F62F58-992B-354F-913D-956B141F5FE1}"/>
                </a:ext>
              </a:extLst>
            </p:cNvPr>
            <p:cNvSpPr/>
            <p:nvPr/>
          </p:nvSpPr>
          <p:spPr>
            <a:xfrm>
              <a:off x="7233336" y="2152990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2045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874CC9B-562D-DA42-B074-F8E5789F5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0068" y="2847898"/>
              <a:ext cx="202511" cy="20251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E84B1DB-A451-1C45-BDDF-EC8D7609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0068" y="3638203"/>
              <a:ext cx="202511" cy="202511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BC5ECF9-3AF1-484D-91D9-A2E1237832B1}"/>
                </a:ext>
              </a:extLst>
            </p:cNvPr>
            <p:cNvSpPr/>
            <p:nvPr/>
          </p:nvSpPr>
          <p:spPr>
            <a:xfrm>
              <a:off x="127144" y="4411123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Consider if you were born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1975-1979 or plan to withdraw from your account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2038-2042.</a:t>
              </a: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For the 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long-term investor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58F6B98-C2DD-784C-BEC3-A73C9DF344D9}"/>
                </a:ext>
              </a:extLst>
            </p:cNvPr>
            <p:cNvSpPr/>
            <p:nvPr/>
          </p:nvSpPr>
          <p:spPr>
            <a:xfrm>
              <a:off x="127144" y="3981790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2040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97E01A4-A965-9040-A4F6-CFEC5387C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876" y="4676698"/>
              <a:ext cx="202511" cy="20251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7D8FCA8-A65A-C241-B87A-F5D140868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876" y="5457858"/>
              <a:ext cx="202511" cy="202511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3A8E804-7F41-1444-9638-410573C797CF}"/>
                </a:ext>
              </a:extLst>
            </p:cNvPr>
            <p:cNvSpPr/>
            <p:nvPr/>
          </p:nvSpPr>
          <p:spPr>
            <a:xfrm>
              <a:off x="1903693" y="4411122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Consider if you were born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1970-1974 or plan to withdraw from your account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2033-2037.</a:t>
              </a: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For the </a:t>
              </a: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medium-term investor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B97FD9A-AEF9-4940-A311-2FE9E5155B0F}"/>
                </a:ext>
              </a:extLst>
            </p:cNvPr>
            <p:cNvSpPr/>
            <p:nvPr/>
          </p:nvSpPr>
          <p:spPr>
            <a:xfrm>
              <a:off x="1903693" y="3981790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2035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5C4D4CF-459B-9344-BFE9-D70F5F5C3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0425" y="4676698"/>
              <a:ext cx="202511" cy="20251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6FB7E70-8AE6-2647-84D8-6A5B2631F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0425" y="5467003"/>
              <a:ext cx="202511" cy="202511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270FF7B-BA3C-884E-99A8-D1AAD5094F3B}"/>
                </a:ext>
              </a:extLst>
            </p:cNvPr>
            <p:cNvSpPr/>
            <p:nvPr/>
          </p:nvSpPr>
          <p:spPr>
            <a:xfrm>
              <a:off x="3680242" y="4411122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Consider if you were born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1965-1969 or plan to withdraw from your account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2028-2032.</a:t>
              </a: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For the </a:t>
              </a: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medium-term investor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69DF90A-70AE-1C40-9116-8FAFC1B837AD}"/>
                </a:ext>
              </a:extLst>
            </p:cNvPr>
            <p:cNvSpPr/>
            <p:nvPr/>
          </p:nvSpPr>
          <p:spPr>
            <a:xfrm>
              <a:off x="3680242" y="3981790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2030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228DE17-BD6B-1847-A0CA-4E625210A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6974" y="4676698"/>
              <a:ext cx="202511" cy="202511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FE0B9A0-BB36-D045-B58C-A2ACA3D39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6974" y="5467003"/>
              <a:ext cx="202511" cy="202511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4B13303-7C4F-D940-A731-30AC3201CBE0}"/>
                </a:ext>
              </a:extLst>
            </p:cNvPr>
            <p:cNvSpPr/>
            <p:nvPr/>
          </p:nvSpPr>
          <p:spPr>
            <a:xfrm>
              <a:off x="5456789" y="4411122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Consider if you were born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1958-1964 or plan to withdraw from your account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next year and 2027.</a:t>
              </a: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For the </a:t>
              </a: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short-term investor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ABF6192-0925-3447-9B79-0FBFD73FC80F}"/>
                </a:ext>
              </a:extLst>
            </p:cNvPr>
            <p:cNvSpPr/>
            <p:nvPr/>
          </p:nvSpPr>
          <p:spPr>
            <a:xfrm>
              <a:off x="5456789" y="3981790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2025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4576B084-B5D7-9848-B70F-CEBD2560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3521" y="4676698"/>
              <a:ext cx="202511" cy="20251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063189F-4D2A-0A47-81A9-210853DCD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3521" y="5467003"/>
              <a:ext cx="202511" cy="202511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F9EBEE0-766B-D245-86C2-DEF9D97B7383}"/>
                </a:ext>
              </a:extLst>
            </p:cNvPr>
            <p:cNvSpPr/>
            <p:nvPr/>
          </p:nvSpPr>
          <p:spPr>
            <a:xfrm>
              <a:off x="7233336" y="4411122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Consider if you were born between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1958 or already withdrawing from your account.</a:t>
              </a:r>
              <a:br>
                <a:rPr lang="en-US" sz="900" dirty="0">
                  <a:solidFill>
                    <a:schemeClr val="bg1"/>
                  </a:solidFill>
                </a:rPr>
              </a:br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endParaRPr lang="en-US" sz="900" dirty="0">
                <a:solidFill>
                  <a:schemeClr val="bg1"/>
                </a:solidFill>
              </a:endParaRP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For those </a:t>
              </a:r>
            </a:p>
            <a:p>
              <a:pPr lvl="1"/>
              <a:r>
                <a:rPr lang="en-US" sz="900" dirty="0">
                  <a:solidFill>
                    <a:schemeClr val="bg1"/>
                  </a:solidFill>
                </a:rPr>
                <a:t>already withdrawing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9C58C75-B5C8-9341-956F-F68A7B011F6C}"/>
                </a:ext>
              </a:extLst>
            </p:cNvPr>
            <p:cNvSpPr/>
            <p:nvPr/>
          </p:nvSpPr>
          <p:spPr>
            <a:xfrm>
              <a:off x="7233336" y="3981790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INCOME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3EEFABC-8CDA-7F41-BB37-E7402F274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0068" y="4676698"/>
              <a:ext cx="202511" cy="202511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4F242F0C-2F14-484C-841A-7CA74A46E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0068" y="5467003"/>
              <a:ext cx="202511" cy="202511"/>
            </a:xfrm>
            <a:prstGeom prst="rect">
              <a:avLst/>
            </a:prstGeom>
          </p:spPr>
        </p:pic>
      </p:grpSp>
      <p:pic>
        <p:nvPicPr>
          <p:cNvPr id="52" name="Picture 51" descr="Thrift Savings Plan logo.">
            <a:extLst>
              <a:ext uri="{FF2B5EF4-FFF2-40B4-BE49-F238E27FC236}">
                <a16:creationId xmlns:a16="http://schemas.microsoft.com/office/drawing/2014/main" id="{4C2C1867-2A3C-334B-9853-AE3142BDCA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136" y="5786164"/>
            <a:ext cx="739644" cy="772678"/>
          </a:xfrm>
          <a:prstGeom prst="diamond">
            <a:avLst/>
          </a:prstGeom>
        </p:spPr>
      </p:pic>
      <p:sp>
        <p:nvSpPr>
          <p:cNvPr id="93" name="Content Placeholder 16">
            <a:extLst>
              <a:ext uri="{FF2B5EF4-FFF2-40B4-BE49-F238E27FC236}">
                <a16:creationId xmlns:a16="http://schemas.microsoft.com/office/drawing/2014/main" id="{AD3B8AB7-707A-6640-BD5E-7B05780EF1AD}"/>
              </a:ext>
            </a:extLst>
          </p:cNvPr>
          <p:cNvSpPr txBox="1">
            <a:spLocks/>
          </p:cNvSpPr>
          <p:nvPr/>
        </p:nvSpPr>
        <p:spPr>
          <a:xfrm>
            <a:off x="1545533" y="5833766"/>
            <a:ext cx="7918507" cy="510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tabLst>
                <a:tab pos="240665" algn="l"/>
                <a:tab pos="241300" algn="l"/>
              </a:tabLst>
            </a:pPr>
            <a:r>
              <a:rPr lang="en-US" sz="1200" b="0" spc="-5" dirty="0">
                <a:solidFill>
                  <a:srgbClr val="004071"/>
                </a:solidFill>
                <a:latin typeface="Arial"/>
                <a:cs typeface="Arial"/>
              </a:rPr>
              <a:t>With the exception of L Income, the investment mix of each L Fund becomes more conservative over time. To change your investments, log in to My Account on </a:t>
            </a:r>
            <a:r>
              <a:rPr lang="en-US" sz="1200" b="0" i="1" spc="-5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sz="1200" b="0" i="1" spc="-5" dirty="0" err="1">
                <a:solidFill>
                  <a:srgbClr val="004071"/>
                </a:solidFill>
                <a:latin typeface="Arial"/>
                <a:cs typeface="Arial"/>
              </a:rPr>
              <a:t>www.tsp.gov</a:t>
            </a:r>
            <a:r>
              <a:rPr lang="en-US" sz="1200" b="0" i="1" spc="-5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z="1200" b="0" spc="-5" dirty="0">
                <a:solidFill>
                  <a:srgbClr val="004071"/>
                </a:solidFill>
                <a:latin typeface="Arial"/>
                <a:cs typeface="Arial"/>
              </a:rPr>
              <a:t>and choose “Contribution Allocation” or “Interfund transfers” from the the menu.</a:t>
            </a:r>
            <a:endParaRPr lang="en-US" sz="1200" b="0" dirty="0"/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31F908FC-41EE-3F03-10CB-AFDD485466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1BAE6B-E8F5-A9C6-C446-5A852F10C54C}"/>
              </a:ext>
            </a:extLst>
          </p:cNvPr>
          <p:cNvSpPr txBox="1"/>
          <p:nvPr/>
        </p:nvSpPr>
        <p:spPr>
          <a:xfrm>
            <a:off x="808602" y="6414560"/>
            <a:ext cx="620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Thrift Savings Plan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425548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40E868-9CF5-4AD6-6820-F1DD9FF38E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New TSP Experience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04C96856-8F85-3E33-4FF1-0ADCC05A4581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2" cy="521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Digital tools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Mobile app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Virtual assistant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Live agent chat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Streamlined processes</a:t>
            </a:r>
            <a:endParaRPr lang="en-US" dirty="0"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signature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Rollover assistance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payment options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Secure participant mailbox</a:t>
            </a:r>
          </a:p>
          <a:p>
            <a:pPr marL="237744" marR="5080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Mutual Fund Window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Greater investment flexibility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Eligibility requirements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fees</a:t>
            </a:r>
          </a:p>
          <a:p>
            <a:pPr marL="812800" marR="5080" lvl="1" indent="-342900">
              <a:spcBef>
                <a:spcPts val="500"/>
              </a:spcBef>
              <a:tabLst>
                <a:tab pos="697865" algn="l"/>
                <a:tab pos="69850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57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5A8A7AF-AF60-E876-5565-01CF158F57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-23640"/>
            <a:ext cx="95653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Blended Retirement System: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Automatic and Matching Contributions</a:t>
            </a:r>
            <a:endParaRPr kumimoji="0" lang="en-US" sz="3000" b="1" i="0" u="none" strike="noStrike" kern="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E8ED68-3CA7-5F71-687B-7F2E22F7C727}"/>
              </a:ext>
            </a:extLst>
          </p:cNvPr>
          <p:cNvSpPr/>
          <p:nvPr/>
        </p:nvSpPr>
        <p:spPr>
          <a:xfrm>
            <a:off x="829038" y="2129079"/>
            <a:ext cx="7482840" cy="417845"/>
          </a:xfrm>
          <a:prstGeom prst="rect">
            <a:avLst/>
          </a:prstGeom>
          <a:solidFill>
            <a:srgbClr val="033A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Defined Contribution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Thrift Savings Plan (TSP)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5DCF9A71-1A4D-DBE4-A130-1AD52202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53369"/>
              </p:ext>
            </p:extLst>
          </p:nvPr>
        </p:nvGraphicFramePr>
        <p:xfrm>
          <a:off x="816031" y="2623752"/>
          <a:ext cx="7511938" cy="321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280">
                  <a:extLst>
                    <a:ext uri="{9D8B030D-6E8A-4147-A177-3AD203B41FA5}">
                      <a16:colId xmlns:a16="http://schemas.microsoft.com/office/drawing/2014/main" val="3382725206"/>
                    </a:ext>
                  </a:extLst>
                </a:gridCol>
                <a:gridCol w="2312689">
                  <a:extLst>
                    <a:ext uri="{9D8B030D-6E8A-4147-A177-3AD203B41FA5}">
                      <a16:colId xmlns:a16="http://schemas.microsoft.com/office/drawing/2014/main" val="2917445761"/>
                    </a:ext>
                  </a:extLst>
                </a:gridCol>
                <a:gridCol w="2159173">
                  <a:extLst>
                    <a:ext uri="{9D8B030D-6E8A-4147-A177-3AD203B41FA5}">
                      <a16:colId xmlns:a16="http://schemas.microsoft.com/office/drawing/2014/main" val="1990626117"/>
                    </a:ext>
                  </a:extLst>
                </a:gridCol>
                <a:gridCol w="1596796">
                  <a:extLst>
                    <a:ext uri="{9D8B030D-6E8A-4147-A177-3AD203B41FA5}">
                      <a16:colId xmlns:a16="http://schemas.microsoft.com/office/drawing/2014/main" val="2269071547"/>
                    </a:ext>
                  </a:extLst>
                </a:gridCol>
              </a:tblGrid>
              <a:tr h="113584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Contribute</a:t>
                      </a:r>
                    </a:p>
                  </a:txBody>
                  <a:tcPr marL="85396" marR="85396" marT="42698" marB="42698" anchor="ctr">
                    <a:solidFill>
                      <a:srgbClr val="2B6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 Automatic Contribution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(Traditional)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96" marR="85396" marT="42698" marB="42698" anchor="ctr">
                    <a:solidFill>
                      <a:srgbClr val="2B6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 Matching</a:t>
                      </a:r>
                    </a:p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(Traditional)</a:t>
                      </a:r>
                    </a:p>
                  </a:txBody>
                  <a:tcPr marL="85396" marR="85396" marT="42698" marB="42698" anchor="ctr">
                    <a:solidFill>
                      <a:srgbClr val="2B6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5396" marR="85396" marT="42698" marB="42698" anchor="ctr">
                    <a:solidFill>
                      <a:srgbClr val="2B6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265970"/>
                  </a:ext>
                </a:extLst>
              </a:tr>
              <a:tr h="34662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955411"/>
                  </a:ext>
                </a:extLst>
              </a:tr>
              <a:tr h="34662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92403"/>
                  </a:ext>
                </a:extLst>
              </a:tr>
              <a:tr h="34662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056994"/>
                  </a:ext>
                </a:extLst>
              </a:tr>
              <a:tr h="34662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289300"/>
                  </a:ext>
                </a:extLst>
              </a:tr>
              <a:tr h="34662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6281"/>
                  </a:ext>
                </a:extLst>
              </a:tr>
              <a:tr h="34662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3087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09FCB1-228B-2CF1-F1E4-1AF06ADA58A1}"/>
              </a:ext>
            </a:extLst>
          </p:cNvPr>
          <p:cNvSpPr txBox="1"/>
          <p:nvPr/>
        </p:nvSpPr>
        <p:spPr>
          <a:xfrm>
            <a:off x="735554" y="5934419"/>
            <a:ext cx="7788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•  </a:t>
            </a:r>
            <a:r>
              <a:rPr lang="en-US" sz="14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DoD Automatic Contribution begins 60 days after entering service. </a:t>
            </a:r>
            <a:br>
              <a:rPr lang="en-US" sz="14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•  </a:t>
            </a:r>
            <a:r>
              <a:rPr lang="en-US" sz="14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DoD Matching Contributions begin after completing two years of service. </a:t>
            </a:r>
            <a:br>
              <a:rPr lang="en-US" sz="14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•  </a:t>
            </a:r>
            <a:r>
              <a:rPr lang="en-US" sz="14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automatic and matching contributions are vested after serving two years.</a:t>
            </a:r>
          </a:p>
        </p:txBody>
      </p:sp>
    </p:spTree>
    <p:extLst>
      <p:ext uri="{BB962C8B-B14F-4D97-AF65-F5344CB8AC3E}">
        <p14:creationId xmlns:p14="http://schemas.microsoft.com/office/powerpoint/2010/main" val="317148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116E400-3C23-826C-65D4-38FCD3081F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Manage Your TSP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25863EE-8AA9-9024-D5D9-3A176B20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491817" cy="4919446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i="1" spc="-10" dirty="0">
                <a:latin typeface="Arial"/>
                <a:cs typeface="Arial"/>
              </a:rPr>
              <a:t>https://</a:t>
            </a:r>
            <a:r>
              <a:rPr lang="en-US" i="1" spc="-10" dirty="0" err="1">
                <a:latin typeface="Arial"/>
                <a:cs typeface="Arial"/>
              </a:rPr>
              <a:t>mypay.dfas.mil</a:t>
            </a:r>
            <a:r>
              <a:rPr lang="en-US" i="1" spc="-10" dirty="0">
                <a:latin typeface="Arial"/>
                <a:cs typeface="Arial"/>
              </a:rPr>
              <a:t>/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Start </a:t>
            </a:r>
            <a:r>
              <a:rPr lang="en-US" altLang="en-US" dirty="0">
                <a:solidFill>
                  <a:srgbClr val="004071"/>
                </a:solidFill>
              </a:rPr>
              <a:t>– stop – change </a:t>
            </a:r>
          </a:p>
          <a:p>
            <a:pPr marL="1155682" lvl="2" indent="-34290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tabLst>
                <a:tab pos="697865" algn="l"/>
                <a:tab pos="698500" algn="l"/>
              </a:tabLst>
            </a:pPr>
            <a:r>
              <a:rPr lang="en-US" sz="2000" dirty="0">
                <a:latin typeface="Arial"/>
                <a:cs typeface="Arial"/>
              </a:rPr>
              <a:t>Percentage</a:t>
            </a:r>
          </a:p>
          <a:p>
            <a:pPr marL="1155682" lvl="2" indent="-34290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tabLst>
                <a:tab pos="697865" algn="l"/>
                <a:tab pos="698500" algn="l"/>
              </a:tabLst>
            </a:pPr>
            <a:r>
              <a:rPr lang="en-US" sz="2000" dirty="0">
                <a:latin typeface="Arial"/>
                <a:cs typeface="Arial"/>
              </a:rPr>
              <a:t>Type (Traditional / Roth)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spc="-10" dirty="0">
                <a:solidFill>
                  <a:srgbClr val="004072"/>
                </a:solidFill>
                <a:latin typeface="Arial"/>
                <a:cs typeface="Arial"/>
              </a:rPr>
              <a:t>Update address</a:t>
            </a:r>
            <a:endParaRPr lang="en-US" i="1" spc="-1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i="1" spc="-5" dirty="0" err="1">
                <a:solidFill>
                  <a:srgbClr val="004072"/>
                </a:solidFill>
                <a:latin typeface="Arial"/>
                <a:cs typeface="Arial"/>
              </a:rPr>
              <a:t>TSP.gov</a:t>
            </a:r>
            <a:r>
              <a:rPr lang="en-US" sz="2500" i="1" spc="-5" dirty="0">
                <a:solidFill>
                  <a:srgbClr val="004072"/>
                </a:solidFill>
                <a:latin typeface="Arial"/>
                <a:cs typeface="Arial"/>
              </a:rPr>
              <a:t> or </a:t>
            </a:r>
            <a:r>
              <a:rPr lang="en-US" i="1" spc="-5" dirty="0">
                <a:latin typeface="Arial"/>
                <a:cs typeface="Arial"/>
              </a:rPr>
              <a:t>TSP mobile</a:t>
            </a:r>
            <a:r>
              <a:rPr lang="en-US" sz="2500" i="1" spc="-5" dirty="0">
                <a:solidFill>
                  <a:srgbClr val="004072"/>
                </a:solidFill>
                <a:latin typeface="Arial"/>
                <a:cs typeface="Arial"/>
              </a:rPr>
              <a:t> app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View portfolio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Manage investments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/>
                <a:cs typeface="Arial"/>
              </a:rPr>
              <a:t>Change allocations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Review and update beneficiaries</a:t>
            </a: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endParaRPr lang="en-US" sz="180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720"/>
              </a:spcBef>
              <a:buNone/>
              <a:tabLst>
                <a:tab pos="241300" algn="l"/>
              </a:tabLst>
            </a:pP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366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499B673-E511-035E-DD59-0D0CEBB9E9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2773D83-2F07-52A8-18E9-5DDFCB5E7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300058" cy="47338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Congratulations on your First Duty Station assignment! </a:t>
            </a:r>
          </a:p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Let’s recap what you learned about: 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Major Purchases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Saving and Investing</a:t>
            </a:r>
          </a:p>
        </p:txBody>
      </p:sp>
    </p:spTree>
    <p:extLst>
      <p:ext uri="{BB962C8B-B14F-4D97-AF65-F5344CB8AC3E}">
        <p14:creationId xmlns:p14="http://schemas.microsoft.com/office/powerpoint/2010/main" val="2192326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DFC443A-49C9-34D0-A0E1-D0A22D9CA3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9D8D053-1BF1-5CD7-09C6-6E97E7CC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204675" cy="4541496"/>
          </a:xfrm>
        </p:spPr>
        <p:txBody>
          <a:bodyPr/>
          <a:lstStyle/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and Family Support Center (FFSC)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avy-Marine Corps Relief Society (NMCRS)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OneSource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  <a:endParaRPr lang="en-US" altLang="en-US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yNavy Financial Literacy icon.">
            <a:extLst>
              <a:ext uri="{FF2B5EF4-FFF2-40B4-BE49-F238E27FC236}">
                <a16:creationId xmlns:a16="http://schemas.microsoft.com/office/drawing/2014/main" id="{8D96F5A9-4283-9A0A-0EA6-CE00BEFDB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9196" y="4404059"/>
            <a:ext cx="358028" cy="3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n$e icon.">
            <a:extLst>
              <a:ext uri="{FF2B5EF4-FFF2-40B4-BE49-F238E27FC236}">
                <a16:creationId xmlns:a16="http://schemas.microsoft.com/office/drawing/2014/main" id="{6960972B-D0A9-987D-2EB5-6C758F8C11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075" y="4758168"/>
            <a:ext cx="358028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6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6E2FA68-062F-4CD5-1EC9-FE31F33851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Banking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3B2BF3D-827E-B418-796C-F7424B6EE0E2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2" cy="37933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Types of banking institutions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Things to consider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Typical fees</a:t>
            </a:r>
            <a:endParaRPr lang="en-US" sz="2500" dirty="0">
              <a:latin typeface="Arial"/>
              <a:cs typeface="Arial"/>
            </a:endParaRP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Credit and debit cards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b="0" spc="-5" dirty="0">
                <a:solidFill>
                  <a:srgbClr val="004071"/>
                </a:solidFill>
                <a:latin typeface="Arial"/>
                <a:cs typeface="Arial"/>
              </a:rPr>
              <a:t>Understand correct usage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b="0" spc="-5" dirty="0">
                <a:solidFill>
                  <a:srgbClr val="004071"/>
                </a:solidFill>
                <a:latin typeface="Arial"/>
                <a:cs typeface="Arial"/>
              </a:rPr>
              <a:t>Track deposits and expenditures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Account errors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b="0" spc="-5" dirty="0">
                <a:solidFill>
                  <a:srgbClr val="004071"/>
                </a:solidFill>
                <a:latin typeface="Arial"/>
                <a:cs typeface="Arial"/>
              </a:rPr>
              <a:t>Review for errors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b="0" spc="-5" dirty="0">
                <a:solidFill>
                  <a:srgbClr val="004071"/>
                </a:solidFill>
                <a:latin typeface="Arial"/>
                <a:cs typeface="Arial"/>
              </a:rPr>
              <a:t>Protect your accounts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2C4246C2-2698-036D-012F-F4F805370B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64B500-76DC-C77E-477F-454C088321FA}"/>
              </a:ext>
            </a:extLst>
          </p:cNvPr>
          <p:cNvSpPr txBox="1"/>
          <p:nvPr/>
        </p:nvSpPr>
        <p:spPr>
          <a:xfrm>
            <a:off x="808602" y="6414560"/>
            <a:ext cx="321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Banking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258114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B64BD4B-38FA-2F4B-89F3-8B27284573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12848" y="3360138"/>
            <a:ext cx="5980176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F393FE3-955B-6F0A-FF48-9028AB77C5C6}"/>
              </a:ext>
            </a:extLst>
          </p:cNvPr>
          <p:cNvSpPr txBox="1"/>
          <p:nvPr/>
        </p:nvSpPr>
        <p:spPr>
          <a:xfrm>
            <a:off x="1301750" y="6425358"/>
            <a:ext cx="65405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(DoD)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 information does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imply or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DoD</a:t>
            </a:r>
            <a:r>
              <a:rPr kumimoji="0" lang="en-US" sz="900" b="0" i="0" u="none" strike="noStrike" kern="1200" cap="none" spc="11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endorsement.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DEEA942-53C2-CB06-D6BB-95E82E83AC1B}"/>
              </a:ext>
            </a:extLst>
          </p:cNvPr>
          <p:cNvSpPr txBox="1"/>
          <p:nvPr/>
        </p:nvSpPr>
        <p:spPr>
          <a:xfrm>
            <a:off x="100668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OPNAV-FDSFRT-2.0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47820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6E937BD3-FD55-2174-3C5F-97EA08348B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Create a Spending Plan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75A6B1C-1CD4-FA01-E576-C8775391970C}"/>
              </a:ext>
            </a:extLst>
          </p:cNvPr>
          <p:cNvSpPr txBox="1">
            <a:spLocks/>
          </p:cNvSpPr>
          <p:nvPr/>
        </p:nvSpPr>
        <p:spPr>
          <a:xfrm>
            <a:off x="263291" y="1871590"/>
            <a:ext cx="5827195" cy="3850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1 — Understand your current situation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Track inflows and outflows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Review past financial statements</a:t>
            </a:r>
            <a:endParaRPr lang="en-US" sz="180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2 — Know where your money should go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Save and/or invest 10% – 15%*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Transportation less than 15% – 20%*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Limit housing to BAH or 25% or less*</a:t>
            </a:r>
            <a:endParaRPr lang="en-US" sz="180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3 — Create a plan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Prioritize financial goals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Automate saving and bill paying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Build an emergency fund</a:t>
            </a:r>
            <a:endParaRPr lang="en-US" sz="1800" b="0" dirty="0"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4 — Make adjustments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Update with life changes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Review frequently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2B534D2-EF21-0241-E958-A55054D2136D}"/>
              </a:ext>
            </a:extLst>
          </p:cNvPr>
          <p:cNvSpPr txBox="1">
            <a:spLocks/>
          </p:cNvSpPr>
          <p:nvPr/>
        </p:nvSpPr>
        <p:spPr>
          <a:xfrm>
            <a:off x="3115914" y="4027159"/>
            <a:ext cx="1789037" cy="2781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Pretax income</a:t>
            </a:r>
          </a:p>
        </p:txBody>
      </p:sp>
      <p:grpSp>
        <p:nvGrpSpPr>
          <p:cNvPr id="23" name="Group 22" descr="4-Step Budgeting Process Graphic.">
            <a:extLst>
              <a:ext uri="{FF2B5EF4-FFF2-40B4-BE49-F238E27FC236}">
                <a16:creationId xmlns:a16="http://schemas.microsoft.com/office/drawing/2014/main" id="{2F70D715-6830-4D92-85D9-A8ABA472BF41}"/>
              </a:ext>
            </a:extLst>
          </p:cNvPr>
          <p:cNvGrpSpPr/>
          <p:nvPr/>
        </p:nvGrpSpPr>
        <p:grpSpPr>
          <a:xfrm>
            <a:off x="4939150" y="2441516"/>
            <a:ext cx="4030459" cy="3914389"/>
            <a:chOff x="4511422" y="2236001"/>
            <a:chExt cx="4409844" cy="428283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1AD3674-CAFD-2363-D5D9-0BD657B526E0}"/>
                </a:ext>
              </a:extLst>
            </p:cNvPr>
            <p:cNvSpPr/>
            <p:nvPr/>
          </p:nvSpPr>
          <p:spPr>
            <a:xfrm>
              <a:off x="5286389" y="2791243"/>
              <a:ext cx="2998078" cy="2998078"/>
            </a:xfrm>
            <a:prstGeom prst="ellipse">
              <a:avLst/>
            </a:prstGeom>
            <a:noFill/>
            <a:ln w="4889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E4039E9-F620-1142-5B84-A52729922510}"/>
                </a:ext>
              </a:extLst>
            </p:cNvPr>
            <p:cNvSpPr/>
            <p:nvPr/>
          </p:nvSpPr>
          <p:spPr>
            <a:xfrm>
              <a:off x="6033900" y="2236001"/>
              <a:ext cx="1503079" cy="1503078"/>
            </a:xfrm>
            <a:prstGeom prst="ellipse">
              <a:avLst/>
            </a:prstGeom>
            <a:solidFill>
              <a:srgbClr val="ECB34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B748253-5519-4DF2-BB84-1E5C23187E73}"/>
                </a:ext>
              </a:extLst>
            </p:cNvPr>
            <p:cNvSpPr/>
            <p:nvPr/>
          </p:nvSpPr>
          <p:spPr>
            <a:xfrm>
              <a:off x="7418187" y="3420774"/>
              <a:ext cx="1503079" cy="1503078"/>
            </a:xfrm>
            <a:prstGeom prst="ellipse">
              <a:avLst/>
            </a:prstGeom>
            <a:solidFill>
              <a:srgbClr val="D6B05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64B8E7E-7A50-E052-A491-DB4A5178BE8B}"/>
                </a:ext>
              </a:extLst>
            </p:cNvPr>
            <p:cNvSpPr/>
            <p:nvPr/>
          </p:nvSpPr>
          <p:spPr>
            <a:xfrm>
              <a:off x="6023361" y="5015758"/>
              <a:ext cx="1503080" cy="1503078"/>
            </a:xfrm>
            <a:prstGeom prst="ellipse">
              <a:avLst/>
            </a:prstGeom>
            <a:solidFill>
              <a:srgbClr val="C09B4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E3C1F-FD74-F4D3-4DF4-1AB391C6652B}"/>
                </a:ext>
              </a:extLst>
            </p:cNvPr>
            <p:cNvSpPr/>
            <p:nvPr/>
          </p:nvSpPr>
          <p:spPr>
            <a:xfrm>
              <a:off x="4511422" y="3466968"/>
              <a:ext cx="1503077" cy="1503078"/>
            </a:xfrm>
            <a:prstGeom prst="ellipse">
              <a:avLst/>
            </a:prstGeom>
            <a:solidFill>
              <a:srgbClr val="A88140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464E61-5CEC-5348-7ADD-C9F6AEBF0F7E}"/>
                </a:ext>
              </a:extLst>
            </p:cNvPr>
            <p:cNvSpPr txBox="1"/>
            <p:nvPr/>
          </p:nvSpPr>
          <p:spPr>
            <a:xfrm>
              <a:off x="5808551" y="3900330"/>
              <a:ext cx="1834961" cy="90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4-STEP BUDGETING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4E0786-4DF5-317E-660B-DFBEF924CDE5}"/>
                </a:ext>
              </a:extLst>
            </p:cNvPr>
            <p:cNvSpPr txBox="1"/>
            <p:nvPr/>
          </p:nvSpPr>
          <p:spPr>
            <a:xfrm>
              <a:off x="6059538" y="2408829"/>
              <a:ext cx="1447800" cy="11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your current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situation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BDCC67-1173-4C8A-F3E2-21F669E7096A}"/>
                </a:ext>
              </a:extLst>
            </p:cNvPr>
            <p:cNvSpPr txBox="1"/>
            <p:nvPr/>
          </p:nvSpPr>
          <p:spPr>
            <a:xfrm>
              <a:off x="7460384" y="3609159"/>
              <a:ext cx="1447800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Know where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your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should go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668B3B-4626-49C9-ADF9-86A96DF19AF6}"/>
                </a:ext>
              </a:extLst>
            </p:cNvPr>
            <p:cNvSpPr txBox="1"/>
            <p:nvPr/>
          </p:nvSpPr>
          <p:spPr>
            <a:xfrm>
              <a:off x="6050997" y="5323907"/>
              <a:ext cx="144780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Create a plan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F454FB-499F-FCFF-D946-F2C83660F5C0}"/>
                </a:ext>
              </a:extLst>
            </p:cNvPr>
            <p:cNvSpPr txBox="1"/>
            <p:nvPr/>
          </p:nvSpPr>
          <p:spPr>
            <a:xfrm>
              <a:off x="4539059" y="3753949"/>
              <a:ext cx="1447800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4: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adjustments</a:t>
              </a:r>
            </a:p>
          </p:txBody>
        </p:sp>
      </p:grpSp>
      <p:pic>
        <p:nvPicPr>
          <p:cNvPr id="20" name="Picture 19" descr="Paper with hand icon indicating additional resource.">
            <a:extLst>
              <a:ext uri="{FF2B5EF4-FFF2-40B4-BE49-F238E27FC236}">
                <a16:creationId xmlns:a16="http://schemas.microsoft.com/office/drawing/2014/main" id="{7F770897-453B-0245-A75A-0EC36A2676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9C75D6-DEA2-8AF4-90E4-C142A4E483B4}"/>
              </a:ext>
            </a:extLst>
          </p:cNvPr>
          <p:cNvSpPr txBox="1"/>
          <p:nvPr/>
        </p:nvSpPr>
        <p:spPr>
          <a:xfrm>
            <a:off x="808602" y="6414560"/>
            <a:ext cx="4305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Plan Worksheet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Handout and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235611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E3A9A10-AC18-CD45-4648-D3E446926C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Review Your Tax Situation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565B70-F44F-F74D-8A3F-D1F2458F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769958" cy="4809444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effectLst/>
                <a:latin typeface="Helvetica" pitchFamily="2" charset="0"/>
              </a:rPr>
              <a:t>Use IRS withholding estimator at </a:t>
            </a:r>
            <a:r>
              <a:rPr lang="en-US" i="1" dirty="0">
                <a:solidFill>
                  <a:srgbClr val="004071"/>
                </a:solidFill>
                <a:effectLst/>
                <a:latin typeface="Helvetica" pitchFamily="2" charset="0"/>
              </a:rPr>
              <a:t>https://</a:t>
            </a:r>
            <a:r>
              <a:rPr lang="en-US" i="1" dirty="0" err="1">
                <a:solidFill>
                  <a:srgbClr val="004071"/>
                </a:solidFill>
                <a:effectLst/>
                <a:latin typeface="Helvetica" pitchFamily="2" charset="0"/>
              </a:rPr>
              <a:t>www.irs.gov</a:t>
            </a:r>
            <a:endParaRPr lang="en-US" i="1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2"/>
                </a:solidFill>
                <a:latin typeface="Arial"/>
                <a:cs typeface="Arial"/>
              </a:rPr>
              <a:t>Make changes in </a:t>
            </a:r>
            <a:r>
              <a:rPr lang="en-US" i="1" dirty="0">
                <a:solidFill>
                  <a:srgbClr val="004072"/>
                </a:solidFill>
                <a:latin typeface="Arial"/>
                <a:cs typeface="Arial"/>
              </a:rPr>
              <a:t>https://</a:t>
            </a:r>
            <a:r>
              <a:rPr lang="en-US" i="1" dirty="0" err="1">
                <a:solidFill>
                  <a:srgbClr val="004072"/>
                </a:solidFill>
                <a:latin typeface="Arial"/>
                <a:cs typeface="Arial"/>
              </a:rPr>
              <a:t>mypay.dfas.mil</a:t>
            </a:r>
            <a:r>
              <a:rPr lang="en-US" i="1" dirty="0">
                <a:solidFill>
                  <a:srgbClr val="004072"/>
                </a:solidFill>
                <a:latin typeface="Arial"/>
                <a:cs typeface="Arial"/>
              </a:rPr>
              <a:t>/</a:t>
            </a:r>
          </a:p>
          <a:p>
            <a:pPr marL="698483" lvl="1" indent="-342900">
              <a:lnSpc>
                <a:spcPct val="100000"/>
              </a:lnSpc>
              <a:spcBef>
                <a:spcPts val="715"/>
              </a:spcBef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Navy Personnel and Pay (NP2) system is currently scheduled to replace </a:t>
            </a:r>
            <a:r>
              <a:rPr lang="en-US" dirty="0" err="1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myPay</a:t>
            </a:r>
            <a:r>
              <a:rPr lang="en-US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payroll functions in 2024.</a:t>
            </a:r>
            <a:endParaRPr lang="en-US" i="1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2"/>
                </a:solidFill>
                <a:latin typeface="Arial"/>
                <a:cs typeface="Arial"/>
              </a:rPr>
              <a:t>Military Spouse Residency Relie</a:t>
            </a:r>
            <a:r>
              <a:rPr lang="en-US" dirty="0">
                <a:latin typeface="Arial"/>
                <a:cs typeface="Arial"/>
              </a:rPr>
              <a:t>f Act (MSRRA)</a:t>
            </a: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2"/>
                </a:solidFill>
                <a:latin typeface="Arial"/>
                <a:cs typeface="Arial"/>
              </a:rPr>
              <a:t>Seek help from Military OneSource for free software and professional assistance</a:t>
            </a:r>
          </a:p>
        </p:txBody>
      </p:sp>
    </p:spTree>
    <p:extLst>
      <p:ext uri="{BB962C8B-B14F-4D97-AF65-F5344CB8AC3E}">
        <p14:creationId xmlns:p14="http://schemas.microsoft.com/office/powerpoint/2010/main" val="15022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41A854-D6B8-373D-3D8F-71E724F1FA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Income Tax Fundamentals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E2C2E584-B1EE-6AA0-CED2-CA41CFE5EC77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858858" cy="5035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Types of income taxes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Federal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FICA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State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Listed on your LES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Tax benefits for Service members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BAH / BAS </a:t>
            </a:r>
            <a:r>
              <a:rPr lang="en-US" dirty="0"/>
              <a:t>not taxed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/>
              <a:t>Potential savings related to TSP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/>
              <a:t>Assistance available through Military OneSource </a:t>
            </a:r>
            <a:r>
              <a:rPr lang="en-US" dirty="0" err="1"/>
              <a:t>MilTax</a:t>
            </a:r>
            <a:r>
              <a:rPr lang="en-US" dirty="0"/>
              <a:t> Resource Center and VITA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dirty="0"/>
              <a:t>Potential changes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/>
              <a:t>Review and adjust withholding if needed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/>
              <a:t>Filing status accuracy</a:t>
            </a:r>
          </a:p>
          <a:p>
            <a:pPr marL="698483" lvl="1" indent="-342900">
              <a:spcBef>
                <a:spcPts val="690"/>
              </a:spcBef>
              <a:tabLst>
                <a:tab pos="240665" algn="l"/>
                <a:tab pos="241300" algn="l"/>
              </a:tabLst>
            </a:pPr>
            <a:endParaRPr lang="en-US" dirty="0"/>
          </a:p>
          <a:p>
            <a:pPr marL="698483" lvl="1" indent="-342900">
              <a:spcBef>
                <a:spcPts val="690"/>
              </a:spcBef>
              <a:tabLst>
                <a:tab pos="240665" algn="l"/>
                <a:tab pos="241300" algn="l"/>
              </a:tabLst>
            </a:pPr>
            <a:endParaRPr lang="en-US" dirty="0"/>
          </a:p>
          <a:p>
            <a:pPr marL="698483" lvl="1" indent="-342900">
              <a:spcBef>
                <a:spcPts val="690"/>
              </a:spcBef>
              <a:tabLst>
                <a:tab pos="240665" algn="l"/>
                <a:tab pos="241300" algn="l"/>
              </a:tabLst>
            </a:pPr>
            <a:endParaRPr lang="en-US" spc="-1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355583" lvl="1" indent="0">
              <a:spcBef>
                <a:spcPts val="690"/>
              </a:spcBef>
              <a:buFont typeface="Wingdings" pitchFamily="2" charset="2"/>
              <a:buNone/>
              <a:tabLst>
                <a:tab pos="240665" algn="l"/>
                <a:tab pos="241300" algn="l"/>
              </a:tabLst>
            </a:pP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40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16C00F-59E8-36A2-5A09-BA17E1185C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7414" y="3119870"/>
            <a:ext cx="750658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74F887B3-368A-9D45-12DD-D4E33A6B18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DA01C-1500-05FA-9A17-D2B451E3754F}"/>
              </a:ext>
            </a:extLst>
          </p:cNvPr>
          <p:cNvSpPr txBox="1"/>
          <p:nvPr/>
        </p:nvSpPr>
        <p:spPr>
          <a:xfrm>
            <a:off x="808602" y="6414560"/>
            <a:ext cx="4305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Duty Station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158119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AB779DD-F942-3E7C-99AE-299ECBB857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Identity Theft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41FC4532-1919-92A4-27BC-79123FD0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3" y="1577641"/>
            <a:ext cx="7409821" cy="4111959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Secure your information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Follow PII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 regulations </a:t>
            </a: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and</a:t>
            </a:r>
            <a:r>
              <a:rPr lang="en-US" spc="30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procedures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Safeguard your wallet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Sign up for electronic statements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 err="1">
                <a:solidFill>
                  <a:srgbClr val="004071"/>
                </a:solidFill>
                <a:latin typeface="Arial"/>
                <a:cs typeface="Arial"/>
              </a:rPr>
              <a:t>Opt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out and do not</a:t>
            </a:r>
            <a:r>
              <a:rPr lang="en-US" spc="-70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call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Periodically review credit report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Update computer security settings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Avoid unsecure </a:t>
            </a:r>
            <a:r>
              <a:rPr lang="en-US" dirty="0" err="1">
                <a:solidFill>
                  <a:srgbClr val="004071"/>
                </a:solidFill>
                <a:latin typeface="Arial"/>
                <a:cs typeface="Arial"/>
              </a:rPr>
              <a:t>WiFi</a:t>
            </a: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 networks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Active-duty </a:t>
            </a: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alert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Credit</a:t>
            </a:r>
            <a:r>
              <a:rPr lang="en-US" spc="-55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freeze</a:t>
            </a:r>
            <a:endParaRPr lang="en-US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Report a complaint</a:t>
            </a:r>
            <a:endParaRPr lang="en-US" i="1" spc="-1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355583" lvl="1" indent="0">
              <a:spcBef>
                <a:spcPts val="690"/>
              </a:spcBef>
              <a:buNone/>
              <a:tabLst>
                <a:tab pos="240665" algn="l"/>
                <a:tab pos="241300" algn="l"/>
              </a:tabLst>
            </a:pP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315AC4C4-3DD7-985C-4F3D-5C58CA780E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DBCA4-5EB6-EE06-506D-CEAA1410DEF5}"/>
              </a:ext>
            </a:extLst>
          </p:cNvPr>
          <p:cNvSpPr txBox="1"/>
          <p:nvPr/>
        </p:nvSpPr>
        <p:spPr>
          <a:xfrm>
            <a:off x="808602" y="6414560"/>
            <a:ext cx="4305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Consumer Protection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450566581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BD266FFA-D4A9-2B4C-A4E0-AA380813DFE0}"/>
    </a:ext>
  </a:extLst>
</a:theme>
</file>

<file path=ppt/theme/theme2.xml><?xml version="1.0" encoding="utf-8"?>
<a:theme xmlns:a="http://schemas.openxmlformats.org/drawingml/2006/main" name="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3.xml><?xml version="1.0" encoding="utf-8"?>
<a:theme xmlns:a="http://schemas.openxmlformats.org/drawingml/2006/main" name="4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4.xml><?xml version="1.0" encoding="utf-8"?>
<a:theme xmlns:a="http://schemas.openxmlformats.org/drawingml/2006/main" name="1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5.xml><?xml version="1.0" encoding="utf-8"?>
<a:theme xmlns:a="http://schemas.openxmlformats.org/drawingml/2006/main" name="2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56781</TotalTime>
  <Words>2409</Words>
  <Application>Microsoft Office PowerPoint</Application>
  <PresentationFormat>Letter Paper (8.5x11 in)</PresentationFormat>
  <Paragraphs>599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Title Slides with art</vt:lpstr>
      <vt:lpstr>4_Title Slides with art</vt:lpstr>
      <vt:lpstr>1_Title Slides with art</vt:lpstr>
      <vt:lpstr>2_Title Slides with art</vt:lpstr>
      <vt:lpstr>1_Custom Design</vt:lpstr>
      <vt:lpstr>3_Title Slides with art</vt:lpstr>
      <vt:lpstr>First Duty Station </vt:lpstr>
      <vt:lpstr>Agenda</vt:lpstr>
      <vt:lpstr>Basic Finance</vt:lpstr>
      <vt:lpstr>Military Banking</vt:lpstr>
      <vt:lpstr>Create a Spending Plan</vt:lpstr>
      <vt:lpstr>Review Your Tax Situation</vt:lpstr>
      <vt:lpstr>Income Tax Fundamentals</vt:lpstr>
      <vt:lpstr>Consumer Protections</vt:lpstr>
      <vt:lpstr>Identity Theft</vt:lpstr>
      <vt:lpstr>Servicemembers Civil Relief  Act (SCRA)</vt:lpstr>
      <vt:lpstr>Military Lending Act (MLA)</vt:lpstr>
      <vt:lpstr>Misleading Consumer Practices</vt:lpstr>
      <vt:lpstr>Protect Your Credit Reputation</vt:lpstr>
      <vt:lpstr>Major Purchases</vt:lpstr>
      <vt:lpstr>Major Purchases </vt:lpstr>
      <vt:lpstr>Financing a Major Purchase</vt:lpstr>
      <vt:lpstr>Car-Buying Basics</vt:lpstr>
      <vt:lpstr>Education Benefits</vt:lpstr>
      <vt:lpstr>Planning for the Future</vt:lpstr>
      <vt:lpstr>LIFE Insurance Needs</vt:lpstr>
      <vt:lpstr>Life Insurance</vt:lpstr>
      <vt:lpstr>Property and Auto</vt:lpstr>
      <vt:lpstr>Compensation, Benefits,  and Entitlements</vt:lpstr>
      <vt:lpstr>Compensation</vt:lpstr>
      <vt:lpstr>Leave and Earnings Statement (LES) </vt:lpstr>
      <vt:lpstr>TRICARE Basics</vt:lpstr>
      <vt:lpstr>Career Investment Options</vt:lpstr>
      <vt:lpstr>Saving and Investing</vt:lpstr>
      <vt:lpstr>Saving vs. Investing</vt:lpstr>
      <vt:lpstr>Compound Interest</vt:lpstr>
      <vt:lpstr>Types of Investments</vt:lpstr>
      <vt:lpstr>Understanding Your TSP</vt:lpstr>
      <vt:lpstr>TSP Investment Choices:  Individual Funds</vt:lpstr>
      <vt:lpstr>TSP Investment Choices:  Lifecycle Funds</vt:lpstr>
      <vt:lpstr>New TSP Experience</vt:lpstr>
      <vt:lpstr>Blended Retirement System:  Automatic and Matching Contributions</vt:lpstr>
      <vt:lpstr>Manage Your TSP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Readiness: Pre-Deployment</dc:title>
  <dc:creator>Freelance</dc:creator>
  <cp:lastModifiedBy>Casey-Macias, Catherine</cp:lastModifiedBy>
  <cp:revision>506</cp:revision>
  <cp:lastPrinted>2019-11-15T04:37:38Z</cp:lastPrinted>
  <dcterms:created xsi:type="dcterms:W3CDTF">2020-01-09T21:14:48Z</dcterms:created>
  <dcterms:modified xsi:type="dcterms:W3CDTF">2023-04-10T19:09:45Z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7832847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2022-10-17T17:59:32Z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b4fd8f51-bded-488e-9879-65e18607cae8</vt:lpwstr>
  </property>
  <property fmtid="{D5CDD505-2E9C-101B-9397-08002B2CF9AE}" pid="11" name="MSIP_Label_21b8b91c-28ee-4d1f-b2ad-f390f537babc_ContentBits">
    <vt:lpwstr>0</vt:lpwstr>
  </property>
</Properties>
</file>